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9" r:id="rId2"/>
    <p:sldId id="288" r:id="rId3"/>
    <p:sldId id="271" r:id="rId4"/>
    <p:sldId id="289" r:id="rId5"/>
    <p:sldId id="290" r:id="rId6"/>
    <p:sldId id="291" r:id="rId7"/>
    <p:sldId id="293" r:id="rId8"/>
    <p:sldId id="292" r:id="rId9"/>
    <p:sldId id="301" r:id="rId10"/>
    <p:sldId id="294" r:id="rId11"/>
    <p:sldId id="295" r:id="rId12"/>
    <p:sldId id="296" r:id="rId13"/>
    <p:sldId id="297" r:id="rId14"/>
    <p:sldId id="300" r:id="rId15"/>
    <p:sldId id="298" r:id="rId16"/>
    <p:sldId id="299" r:id="rId17"/>
    <p:sldId id="302" r:id="rId18"/>
    <p:sldId id="303" r:id="rId19"/>
    <p:sldId id="287" r:id="rId20"/>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104" d="100"/>
          <a:sy n="104" d="100"/>
        </p:scale>
        <p:origin x="-18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208FEE2-A9A0-4824-9AEF-6C6A79E8543D}" type="datetimeFigureOut">
              <a:rPr lang="cs-CZ"/>
              <a:pPr>
                <a:defRPr/>
              </a:pPr>
              <a:t>18.6.2013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5F6A65C-F6DA-40B9-8C32-B5E6714487CD}"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A365C40C-DFC8-4658-B702-5D28AFA7721A}" type="datetimeFigureOut">
              <a:rPr lang="cs-CZ"/>
              <a:pPr>
                <a:defRPr/>
              </a:pPr>
              <a:t>18.6.2013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E78663C8-130B-4A1A-8E11-32A4FAEC4362}" type="slidenum">
              <a:rPr lang="cs-CZ"/>
              <a:pPr>
                <a:defRPr/>
              </a:pPr>
              <a:t>‹#›</a:t>
            </a:fld>
            <a:endParaRPr lang="cs-CZ"/>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EBC9B47-01DE-4E94-9F06-8641D7DD2A52}" type="datetimeFigureOut">
              <a:rPr lang="cs-CZ"/>
              <a:pPr>
                <a:defRPr/>
              </a:pPr>
              <a:t>18.6.2013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C0446CB-86AC-40E6-BAEF-8B7E47B391E3}" type="slidenum">
              <a:rPr lang="cs-CZ"/>
              <a:pPr>
                <a:defRPr/>
              </a:pPr>
              <a:t>‹#›</a:t>
            </a:fld>
            <a:endParaRPr lang="cs-CZ"/>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0BFF470C-E818-43EB-9099-0DDE8490851B}" type="datetimeFigureOut">
              <a:rPr lang="cs-CZ"/>
              <a:pPr>
                <a:defRPr/>
              </a:pPr>
              <a:t>18.6.2013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6F71BAF-B953-44E1-A531-2F02DDA21161}" type="slidenum">
              <a:rPr lang="cs-CZ"/>
              <a:pPr>
                <a:defRPr/>
              </a:pPr>
              <a:t>‹#›</a:t>
            </a:fld>
            <a:endParaRPr lang="cs-CZ"/>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B10F19F8-6913-4933-91E9-1CE69527FA83}" type="datetimeFigureOut">
              <a:rPr lang="cs-CZ"/>
              <a:pPr>
                <a:defRPr/>
              </a:pPr>
              <a:t>18.6.2013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CC32834-E8D2-43B2-A16F-423F875D75AA}" type="slidenum">
              <a:rPr lang="cs-CZ"/>
              <a:pPr>
                <a:defRPr/>
              </a:pPr>
              <a:t>‹#›</a:t>
            </a:fld>
            <a:endParaRPr lang="cs-CZ"/>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2737C961-A3C7-4EC9-908B-BCA02F1FA715}" type="datetimeFigureOut">
              <a:rPr lang="cs-CZ"/>
              <a:pPr>
                <a:defRPr/>
              </a:pPr>
              <a:t>18.6.2013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8C96779-A2E5-4DB1-B27E-630B7ACD313A}" type="slidenum">
              <a:rPr lang="cs-CZ"/>
              <a:pPr>
                <a:defRPr/>
              </a:pPr>
              <a:t>‹#›</a:t>
            </a:fld>
            <a:endParaRPr lang="cs-CZ"/>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327D713A-B146-4E21-9C05-725DC91F01F7}" type="datetimeFigureOut">
              <a:rPr lang="cs-CZ"/>
              <a:pPr>
                <a:defRPr/>
              </a:pPr>
              <a:t>18.6.2013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104EE888-3E18-408D-8ACB-9D6276652FE2}" type="slidenum">
              <a:rPr lang="cs-CZ"/>
              <a:pPr>
                <a:defRPr/>
              </a:pPr>
              <a:t>‹#›</a:t>
            </a:fld>
            <a:endParaRPr lang="cs-CZ"/>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29AF9EF1-D8C9-4437-8E74-8E230B6AFC6F}" type="datetimeFigureOut">
              <a:rPr lang="cs-CZ"/>
              <a:pPr>
                <a:defRPr/>
              </a:pPr>
              <a:t>18.6.2013</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FAA99C61-751D-41AB-9B81-131B1BA97BEC}" type="slidenum">
              <a:rPr lang="cs-CZ"/>
              <a:pPr>
                <a:defRPr/>
              </a:pPr>
              <a:t>‹#›</a:t>
            </a:fld>
            <a:endParaRPr lang="cs-CZ"/>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41285920-AC66-4F95-850A-A269FCA3E6B2}" type="datetimeFigureOut">
              <a:rPr lang="cs-CZ"/>
              <a:pPr>
                <a:defRPr/>
              </a:pPr>
              <a:t>18.6.2013</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FB9A27F4-E43A-42E6-9768-6DDDC6D4C772}" type="slidenum">
              <a:rPr lang="cs-CZ"/>
              <a:pPr>
                <a:defRPr/>
              </a:pPr>
              <a:t>‹#›</a:t>
            </a:fld>
            <a:endParaRPr lang="cs-CZ"/>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D863944B-9651-42AB-A95E-DE6A95E7F412}" type="datetimeFigureOut">
              <a:rPr lang="cs-CZ"/>
              <a:pPr>
                <a:defRPr/>
              </a:pPr>
              <a:t>18.6.2013</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7425F4D2-3787-4C34-9CC7-C96FB3CCA558}" type="slidenum">
              <a:rPr lang="cs-CZ"/>
              <a:pPr>
                <a:defRPr/>
              </a:pPr>
              <a:t>‹#›</a:t>
            </a:fld>
            <a:endParaRPr lang="cs-CZ"/>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92784FCC-FEE4-4545-A6A3-5AFCB59EF411}" type="datetimeFigureOut">
              <a:rPr lang="cs-CZ"/>
              <a:pPr>
                <a:defRPr/>
              </a:pPr>
              <a:t>18.6.2013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113AD4E7-864C-454D-ABF1-F0486CC3708D}" type="slidenum">
              <a:rPr lang="cs-CZ"/>
              <a:pPr>
                <a:defRPr/>
              </a:pPr>
              <a:t>‹#›</a:t>
            </a:fld>
            <a:endParaRPr lang="cs-CZ"/>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7D9DDD58-E105-4FC4-9845-1990452E959E}" type="datetimeFigureOut">
              <a:rPr lang="cs-CZ"/>
              <a:pPr>
                <a:defRPr/>
              </a:pPr>
              <a:t>18.6.2013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3B99CA7-2E68-47CD-B1A4-BA1A4C026C13}" type="slidenum">
              <a:rPr lang="cs-CZ"/>
              <a:pPr>
                <a:defRPr/>
              </a:pPr>
              <a:t>‹#›</a:t>
            </a:fld>
            <a:endParaRPr lang="cs-CZ"/>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8B05393-EF57-4C8D-9465-4D9105183C2F}" type="datetimeFigureOut">
              <a:rPr lang="cs-CZ"/>
              <a:pPr>
                <a:defRPr/>
              </a:pPr>
              <a:t>18.6.2013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F5C6352-38FE-45E1-9CAA-8BB5A5F5BFCA}"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upload.wikimedia.org/wikipedia/commons/5/53/OOoCalc22.pn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http://www.bricklin.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www.frankston.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upload.wikimedia.org/wikipedia/commons/7/7a/Visicalc.pn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bdélník 5"/>
          <p:cNvSpPr>
            <a:spLocks noChangeArrowheads="1"/>
          </p:cNvSpPr>
          <p:nvPr/>
        </p:nvSpPr>
        <p:spPr bwMode="auto">
          <a:xfrm>
            <a:off x="3779912" y="5013176"/>
            <a:ext cx="1520825" cy="276225"/>
          </a:xfrm>
          <a:prstGeom prst="rect">
            <a:avLst/>
          </a:prstGeom>
          <a:noFill/>
          <a:ln w="9525">
            <a:noFill/>
            <a:miter lim="800000"/>
            <a:headEnd/>
            <a:tailEnd/>
          </a:ln>
        </p:spPr>
        <p:txBody>
          <a:bodyPr wrap="none">
            <a:spAutoFit/>
          </a:bodyPr>
          <a:lstStyle/>
          <a:p>
            <a:r>
              <a:rPr lang="cs-CZ" sz="1200" b="1" dirty="0">
                <a:latin typeface="Calibri" pitchFamily="34" charset="0"/>
              </a:rPr>
              <a:t>© Ing. Petr Kvíz 2012</a:t>
            </a:r>
          </a:p>
        </p:txBody>
      </p:sp>
      <p:sp>
        <p:nvSpPr>
          <p:cNvPr id="7" name="Obdélník 6"/>
          <p:cNvSpPr/>
          <p:nvPr/>
        </p:nvSpPr>
        <p:spPr>
          <a:xfrm>
            <a:off x="1142976" y="500042"/>
            <a:ext cx="6929486" cy="1323439"/>
          </a:xfrm>
          <a:prstGeom prst="rect">
            <a:avLst/>
          </a:prstGeom>
          <a:noFill/>
        </p:spPr>
        <p:txBody>
          <a:bodyPr>
            <a:spAutoFit/>
          </a:bodyPr>
          <a:lstStyle/>
          <a:p>
            <a:pPr algn="ctr" fontAlgn="auto">
              <a:spcBef>
                <a:spcPts val="0"/>
              </a:spcBef>
              <a:spcAft>
                <a:spcPts val="0"/>
              </a:spcAft>
              <a:defRPr/>
            </a:pPr>
            <a:r>
              <a:rPr lang="cs-CZ"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INFORMATIKA</a:t>
            </a:r>
          </a:p>
        </p:txBody>
      </p:sp>
      <p:sp>
        <p:nvSpPr>
          <p:cNvPr id="13316" name="TextovéPole 7"/>
          <p:cNvSpPr txBox="1">
            <a:spLocks noChangeArrowheads="1"/>
          </p:cNvSpPr>
          <p:nvPr/>
        </p:nvSpPr>
        <p:spPr bwMode="auto">
          <a:xfrm>
            <a:off x="2843808" y="3933056"/>
            <a:ext cx="3286125" cy="646113"/>
          </a:xfrm>
          <a:prstGeom prst="rect">
            <a:avLst/>
          </a:prstGeom>
          <a:noFill/>
          <a:ln w="9525">
            <a:noFill/>
            <a:miter lim="800000"/>
            <a:headEnd/>
            <a:tailEnd/>
          </a:ln>
        </p:spPr>
        <p:txBody>
          <a:bodyPr>
            <a:spAutoFit/>
          </a:bodyPr>
          <a:lstStyle/>
          <a:p>
            <a:pPr algn="ctr"/>
            <a:r>
              <a:rPr lang="cs-CZ" sz="3600" b="1" dirty="0">
                <a:latin typeface="Calibri" pitchFamily="34" charset="0"/>
              </a:rPr>
              <a:t>IKT</a:t>
            </a:r>
          </a:p>
        </p:txBody>
      </p:sp>
      <p:sp>
        <p:nvSpPr>
          <p:cNvPr id="13317" name="TextovéPole 8"/>
          <p:cNvSpPr txBox="1">
            <a:spLocks noChangeArrowheads="1"/>
          </p:cNvSpPr>
          <p:nvPr/>
        </p:nvSpPr>
        <p:spPr bwMode="auto">
          <a:xfrm>
            <a:off x="1143000" y="3000375"/>
            <a:ext cx="7072313" cy="830263"/>
          </a:xfrm>
          <a:prstGeom prst="rect">
            <a:avLst/>
          </a:prstGeom>
          <a:noFill/>
          <a:ln w="9525">
            <a:noFill/>
            <a:miter lim="800000"/>
            <a:headEnd/>
            <a:tailEnd/>
          </a:ln>
        </p:spPr>
        <p:txBody>
          <a:bodyPr>
            <a:spAutoFit/>
          </a:bodyPr>
          <a:lstStyle/>
          <a:p>
            <a:pPr algn="ctr"/>
            <a:r>
              <a:rPr lang="cs-CZ" sz="4800" b="1">
                <a:latin typeface="Calibri" pitchFamily="34" charset="0"/>
              </a:rPr>
              <a:t>MS Excel - Historie</a:t>
            </a:r>
          </a:p>
        </p:txBody>
      </p:sp>
      <p:pic>
        <p:nvPicPr>
          <p:cNvPr id="13318" name="Obrázek 7" descr="LOGO SZŠ.JPG"/>
          <p:cNvPicPr>
            <a:picLocks noChangeAspect="1"/>
          </p:cNvPicPr>
          <p:nvPr/>
        </p:nvPicPr>
        <p:blipFill>
          <a:blip r:embed="rId2" cstate="print"/>
          <a:srcRect/>
          <a:stretch>
            <a:fillRect/>
          </a:stretch>
        </p:blipFill>
        <p:spPr bwMode="auto">
          <a:xfrm>
            <a:off x="3995738" y="1844675"/>
            <a:ext cx="900112" cy="1008063"/>
          </a:xfrm>
          <a:prstGeom prst="rect">
            <a:avLst/>
          </a:prstGeom>
          <a:noFill/>
          <a:ln w="9525">
            <a:noFill/>
            <a:miter lim="800000"/>
            <a:headEnd/>
            <a:tailEnd/>
          </a:ln>
        </p:spPr>
      </p:pic>
      <p:pic>
        <p:nvPicPr>
          <p:cNvPr id="1026" name="obrázek 3"/>
          <p:cNvPicPr>
            <a:picLocks noChangeAspect="1" noChangeArrowheads="1"/>
          </p:cNvPicPr>
          <p:nvPr/>
        </p:nvPicPr>
        <p:blipFill>
          <a:blip r:embed="rId3" cstate="print"/>
          <a:srcRect/>
          <a:stretch>
            <a:fillRect/>
          </a:stretch>
        </p:blipFill>
        <p:spPr bwMode="auto">
          <a:xfrm>
            <a:off x="2411760" y="5517232"/>
            <a:ext cx="4449019" cy="1087975"/>
          </a:xfrm>
          <a:prstGeom prst="rect">
            <a:avLst/>
          </a:prstGeom>
          <a:solidFill>
            <a:srgbClr val="FFFFFF"/>
          </a:solid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bdélník 1"/>
          <p:cNvSpPr>
            <a:spLocks noChangeArrowheads="1"/>
          </p:cNvSpPr>
          <p:nvPr/>
        </p:nvSpPr>
        <p:spPr bwMode="auto">
          <a:xfrm>
            <a:off x="755650" y="476250"/>
            <a:ext cx="7416800" cy="1200150"/>
          </a:xfrm>
          <a:prstGeom prst="rect">
            <a:avLst/>
          </a:prstGeom>
          <a:noFill/>
          <a:ln w="9525">
            <a:noFill/>
            <a:miter lim="800000"/>
            <a:headEnd/>
            <a:tailEnd/>
          </a:ln>
        </p:spPr>
        <p:txBody>
          <a:bodyPr>
            <a:spAutoFit/>
          </a:bodyPr>
          <a:lstStyle/>
          <a:p>
            <a:r>
              <a:rPr lang="cs-CZ" b="1"/>
              <a:t>Microsoft Excel </a:t>
            </a:r>
            <a:r>
              <a:rPr lang="cs-CZ"/>
              <a:t>je tabulkový procesor od firmy Microsoft pro operační systém Microsoft Windows a počítače Macintosh. Už od verze 5 z roku </a:t>
            </a:r>
            <a:r>
              <a:rPr lang="cs-CZ" b="1"/>
              <a:t>1993 </a:t>
            </a:r>
            <a:r>
              <a:rPr lang="cs-CZ"/>
              <a:t>má dominantní postavení na trhu. Dnes se prodává hlavně jako součást kancelářského balíku Microsoft Office.</a:t>
            </a:r>
          </a:p>
        </p:txBody>
      </p:sp>
      <p:sp>
        <p:nvSpPr>
          <p:cNvPr id="22531" name="Obdélník 2"/>
          <p:cNvSpPr>
            <a:spLocks noChangeArrowheads="1"/>
          </p:cNvSpPr>
          <p:nvPr/>
        </p:nvSpPr>
        <p:spPr bwMode="auto">
          <a:xfrm>
            <a:off x="900113" y="4437063"/>
            <a:ext cx="7559675" cy="1477962"/>
          </a:xfrm>
          <a:prstGeom prst="rect">
            <a:avLst/>
          </a:prstGeom>
          <a:noFill/>
          <a:ln w="9525">
            <a:noFill/>
            <a:miter lim="800000"/>
            <a:headEnd/>
            <a:tailEnd/>
          </a:ln>
        </p:spPr>
        <p:txBody>
          <a:bodyPr>
            <a:spAutoFit/>
          </a:bodyPr>
          <a:lstStyle/>
          <a:p>
            <a:r>
              <a:rPr lang="cs-CZ"/>
              <a:t>První verze pro Macintosh vyšla v roce </a:t>
            </a:r>
            <a:r>
              <a:rPr lang="cs-CZ" b="1"/>
              <a:t>1985</a:t>
            </a:r>
            <a:r>
              <a:rPr lang="cs-CZ"/>
              <a:t>.  MS Excel byl první program, který využíval rozbalovací menu ovládané klikáním myší. Práce s ním byla mnohem pohodlnější než v kterémkoli jiném programu. Mnoho lidí si kvůli němu koupilo počítač Macintosh. </a:t>
            </a:r>
          </a:p>
          <a:p>
            <a:r>
              <a:rPr lang="cs-CZ" b="1"/>
              <a:t>Verze Excelu pro MS-DOS vyšla až 31. října 1992.</a:t>
            </a:r>
          </a:p>
        </p:txBody>
      </p:sp>
      <p:pic>
        <p:nvPicPr>
          <p:cNvPr id="22532" name="Picture 2" descr="http://www.aresluna.org/attached/pics/computerhistory/spreadsheets/splashes/excel/1.01-mac-french.png"/>
          <p:cNvPicPr>
            <a:picLocks noChangeAspect="1" noChangeArrowheads="1"/>
          </p:cNvPicPr>
          <p:nvPr/>
        </p:nvPicPr>
        <p:blipFill>
          <a:blip r:embed="rId2" cstate="print"/>
          <a:srcRect/>
          <a:stretch>
            <a:fillRect/>
          </a:stretch>
        </p:blipFill>
        <p:spPr bwMode="auto">
          <a:xfrm>
            <a:off x="1116013" y="1773238"/>
            <a:ext cx="2166937" cy="1150937"/>
          </a:xfrm>
          <a:prstGeom prst="rect">
            <a:avLst/>
          </a:prstGeom>
          <a:noFill/>
          <a:ln w="9525">
            <a:noFill/>
            <a:miter lim="800000"/>
            <a:headEnd/>
            <a:tailEnd/>
          </a:ln>
        </p:spPr>
      </p:pic>
      <p:pic>
        <p:nvPicPr>
          <p:cNvPr id="22533" name="Picture 4" descr="http://www.aresluna.org/attached/pics/computerhistory/spreadsheets/splashes/excel/1.5-mac.png"/>
          <p:cNvPicPr>
            <a:picLocks noChangeAspect="1" noChangeArrowheads="1"/>
          </p:cNvPicPr>
          <p:nvPr/>
        </p:nvPicPr>
        <p:blipFill>
          <a:blip r:embed="rId3" cstate="print"/>
          <a:srcRect/>
          <a:stretch>
            <a:fillRect/>
          </a:stretch>
        </p:blipFill>
        <p:spPr bwMode="auto">
          <a:xfrm>
            <a:off x="1042988" y="3068638"/>
            <a:ext cx="2295525" cy="1257300"/>
          </a:xfrm>
          <a:prstGeom prst="rect">
            <a:avLst/>
          </a:prstGeom>
          <a:noFill/>
          <a:ln w="9525">
            <a:noFill/>
            <a:miter lim="800000"/>
            <a:headEnd/>
            <a:tailEnd/>
          </a:ln>
        </p:spPr>
      </p:pic>
      <p:pic>
        <p:nvPicPr>
          <p:cNvPr id="22534" name="Picture 6" descr="http://www.aresluna.org/attached/pics/computerhistory/spreadsheets/splashes/excel/5.0.png"/>
          <p:cNvPicPr>
            <a:picLocks noChangeAspect="1" noChangeArrowheads="1"/>
          </p:cNvPicPr>
          <p:nvPr/>
        </p:nvPicPr>
        <p:blipFill>
          <a:blip r:embed="rId4" cstate="print"/>
          <a:srcRect/>
          <a:stretch>
            <a:fillRect/>
          </a:stretch>
        </p:blipFill>
        <p:spPr bwMode="auto">
          <a:xfrm>
            <a:off x="3851275" y="1844675"/>
            <a:ext cx="4000500" cy="24003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bdélník 2"/>
          <p:cNvSpPr>
            <a:spLocks noChangeArrowheads="1"/>
          </p:cNvSpPr>
          <p:nvPr/>
        </p:nvSpPr>
        <p:spPr bwMode="auto">
          <a:xfrm>
            <a:off x="3203575" y="404813"/>
            <a:ext cx="2651125" cy="461962"/>
          </a:xfrm>
          <a:prstGeom prst="rect">
            <a:avLst/>
          </a:prstGeom>
          <a:noFill/>
          <a:ln w="9525">
            <a:noFill/>
            <a:miter lim="800000"/>
            <a:headEnd/>
            <a:tailEnd/>
          </a:ln>
        </p:spPr>
        <p:txBody>
          <a:bodyPr wrap="none">
            <a:spAutoFit/>
          </a:bodyPr>
          <a:lstStyle/>
          <a:p>
            <a:r>
              <a:rPr lang="cs-CZ" sz="2400" b="1"/>
              <a:t>Excel V1.01 </a:t>
            </a:r>
            <a:r>
              <a:rPr lang="cs-CZ" sz="2400" b="1">
                <a:solidFill>
                  <a:srgbClr val="FF0000"/>
                </a:solidFill>
              </a:rPr>
              <a:t>1985</a:t>
            </a:r>
          </a:p>
        </p:txBody>
      </p:sp>
      <p:pic>
        <p:nvPicPr>
          <p:cNvPr id="23555" name="Picture 4" descr="Multiplan 1.0 for Macintoshes (1984)"/>
          <p:cNvPicPr>
            <a:picLocks noChangeAspect="1" noChangeArrowheads="1"/>
          </p:cNvPicPr>
          <p:nvPr/>
        </p:nvPicPr>
        <p:blipFill>
          <a:blip r:embed="rId2" cstate="print"/>
          <a:srcRect/>
          <a:stretch>
            <a:fillRect/>
          </a:stretch>
        </p:blipFill>
        <p:spPr bwMode="auto">
          <a:xfrm>
            <a:off x="1116013" y="1196975"/>
            <a:ext cx="7200900" cy="48101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xcel 2.1p for Windows (1988)"/>
          <p:cNvPicPr>
            <a:picLocks noChangeAspect="1" noChangeArrowheads="1"/>
          </p:cNvPicPr>
          <p:nvPr/>
        </p:nvPicPr>
        <p:blipFill>
          <a:blip r:embed="rId2" cstate="print"/>
          <a:srcRect/>
          <a:stretch>
            <a:fillRect/>
          </a:stretch>
        </p:blipFill>
        <p:spPr bwMode="auto">
          <a:xfrm>
            <a:off x="1116013" y="1125538"/>
            <a:ext cx="7056437" cy="5291137"/>
          </a:xfrm>
          <a:prstGeom prst="rect">
            <a:avLst/>
          </a:prstGeom>
          <a:noFill/>
          <a:ln w="9525">
            <a:noFill/>
            <a:miter lim="800000"/>
            <a:headEnd/>
            <a:tailEnd/>
          </a:ln>
        </p:spPr>
      </p:pic>
      <p:sp>
        <p:nvSpPr>
          <p:cNvPr id="24579" name="Obdélník 2"/>
          <p:cNvSpPr>
            <a:spLocks noChangeArrowheads="1"/>
          </p:cNvSpPr>
          <p:nvPr/>
        </p:nvSpPr>
        <p:spPr bwMode="auto">
          <a:xfrm>
            <a:off x="2411413" y="404813"/>
            <a:ext cx="4405312" cy="461962"/>
          </a:xfrm>
          <a:prstGeom prst="rect">
            <a:avLst/>
          </a:prstGeom>
          <a:noFill/>
          <a:ln w="9525">
            <a:noFill/>
            <a:miter lim="800000"/>
            <a:headEnd/>
            <a:tailEnd/>
          </a:ln>
        </p:spPr>
        <p:txBody>
          <a:bodyPr wrap="none">
            <a:spAutoFit/>
          </a:bodyPr>
          <a:lstStyle/>
          <a:p>
            <a:r>
              <a:rPr lang="cs-CZ" sz="2400" b="1"/>
              <a:t>Excel V2.1 for Windows </a:t>
            </a:r>
            <a:r>
              <a:rPr lang="cs-CZ" sz="2400" b="1">
                <a:solidFill>
                  <a:srgbClr val="FF0000"/>
                </a:solidFill>
              </a:rPr>
              <a:t>1988</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xcel 5 for Windows (1994)"/>
          <p:cNvPicPr>
            <a:picLocks noChangeAspect="1" noChangeArrowheads="1"/>
          </p:cNvPicPr>
          <p:nvPr/>
        </p:nvPicPr>
        <p:blipFill>
          <a:blip r:embed="rId2" cstate="print"/>
          <a:srcRect/>
          <a:stretch>
            <a:fillRect/>
          </a:stretch>
        </p:blipFill>
        <p:spPr bwMode="auto">
          <a:xfrm>
            <a:off x="1258888" y="1125538"/>
            <a:ext cx="7008812" cy="5256212"/>
          </a:xfrm>
          <a:prstGeom prst="rect">
            <a:avLst/>
          </a:prstGeom>
          <a:noFill/>
          <a:ln w="9525">
            <a:noFill/>
            <a:miter lim="800000"/>
            <a:headEnd/>
            <a:tailEnd/>
          </a:ln>
        </p:spPr>
      </p:pic>
      <p:sp>
        <p:nvSpPr>
          <p:cNvPr id="25603" name="Obdélník 2"/>
          <p:cNvSpPr>
            <a:spLocks noChangeArrowheads="1"/>
          </p:cNvSpPr>
          <p:nvPr/>
        </p:nvSpPr>
        <p:spPr bwMode="auto">
          <a:xfrm>
            <a:off x="2411413" y="404813"/>
            <a:ext cx="3943350" cy="461962"/>
          </a:xfrm>
          <a:prstGeom prst="rect">
            <a:avLst/>
          </a:prstGeom>
          <a:noFill/>
          <a:ln w="9525">
            <a:noFill/>
            <a:miter lim="800000"/>
            <a:headEnd/>
            <a:tailEnd/>
          </a:ln>
        </p:spPr>
        <p:txBody>
          <a:bodyPr wrap="none">
            <a:spAutoFit/>
          </a:bodyPr>
          <a:lstStyle/>
          <a:p>
            <a:r>
              <a:rPr lang="cs-CZ" sz="2400" b="1"/>
              <a:t>Excel 5 for Windows </a:t>
            </a:r>
            <a:r>
              <a:rPr lang="cs-CZ" sz="2400" b="1">
                <a:solidFill>
                  <a:srgbClr val="FF0000"/>
                </a:solidFill>
              </a:rPr>
              <a:t>1994</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c602 obr.1"/>
          <p:cNvPicPr>
            <a:picLocks noChangeAspect="1" noChangeArrowheads="1"/>
          </p:cNvPicPr>
          <p:nvPr/>
        </p:nvPicPr>
        <p:blipFill>
          <a:blip r:embed="rId2" cstate="print"/>
          <a:srcRect/>
          <a:stretch>
            <a:fillRect/>
          </a:stretch>
        </p:blipFill>
        <p:spPr bwMode="auto">
          <a:xfrm>
            <a:off x="1187450" y="981075"/>
            <a:ext cx="6815138" cy="5327650"/>
          </a:xfrm>
          <a:prstGeom prst="rect">
            <a:avLst/>
          </a:prstGeom>
          <a:noFill/>
          <a:ln w="9525">
            <a:noFill/>
            <a:miter lim="800000"/>
            <a:headEnd/>
            <a:tailEnd/>
          </a:ln>
        </p:spPr>
      </p:pic>
      <p:sp>
        <p:nvSpPr>
          <p:cNvPr id="26627" name="Obdélník 2"/>
          <p:cNvSpPr>
            <a:spLocks noChangeArrowheads="1"/>
          </p:cNvSpPr>
          <p:nvPr/>
        </p:nvSpPr>
        <p:spPr bwMode="auto">
          <a:xfrm>
            <a:off x="2195513" y="404813"/>
            <a:ext cx="4498975" cy="461962"/>
          </a:xfrm>
          <a:prstGeom prst="rect">
            <a:avLst/>
          </a:prstGeom>
          <a:noFill/>
          <a:ln w="9525">
            <a:noFill/>
            <a:miter lim="800000"/>
            <a:headEnd/>
            <a:tailEnd/>
          </a:ln>
        </p:spPr>
        <p:txBody>
          <a:bodyPr wrap="none">
            <a:spAutoFit/>
          </a:bodyPr>
          <a:lstStyle/>
          <a:p>
            <a:r>
              <a:rPr lang="cs-CZ" sz="2400" b="1"/>
              <a:t>Calc602 (český produkt) </a:t>
            </a:r>
            <a:r>
              <a:rPr lang="cs-CZ" sz="2400" b="1">
                <a:solidFill>
                  <a:srgbClr val="FF0000"/>
                </a:solidFill>
              </a:rPr>
              <a:t>1994</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bdélník 2"/>
          <p:cNvSpPr>
            <a:spLocks noChangeArrowheads="1"/>
          </p:cNvSpPr>
          <p:nvPr/>
        </p:nvSpPr>
        <p:spPr bwMode="auto">
          <a:xfrm>
            <a:off x="2411413" y="404813"/>
            <a:ext cx="4457700" cy="461962"/>
          </a:xfrm>
          <a:prstGeom prst="rect">
            <a:avLst/>
          </a:prstGeom>
          <a:noFill/>
          <a:ln w="9525">
            <a:noFill/>
            <a:miter lim="800000"/>
            <a:headEnd/>
            <a:tailEnd/>
          </a:ln>
        </p:spPr>
        <p:txBody>
          <a:bodyPr wrap="none">
            <a:spAutoFit/>
          </a:bodyPr>
          <a:lstStyle/>
          <a:p>
            <a:r>
              <a:rPr lang="cs-CZ" sz="2400" b="1"/>
              <a:t>Excel 2003 for Windows </a:t>
            </a:r>
            <a:r>
              <a:rPr lang="cs-CZ" sz="2400" b="1">
                <a:solidFill>
                  <a:srgbClr val="FF0000"/>
                </a:solidFill>
              </a:rPr>
              <a:t>2003</a:t>
            </a:r>
          </a:p>
        </p:txBody>
      </p:sp>
      <p:pic>
        <p:nvPicPr>
          <p:cNvPr id="27651" name="Picture 2" descr="Excel 2003 dla Windows (2003)"/>
          <p:cNvPicPr>
            <a:picLocks noChangeAspect="1" noChangeArrowheads="1"/>
          </p:cNvPicPr>
          <p:nvPr/>
        </p:nvPicPr>
        <p:blipFill>
          <a:blip r:embed="rId2" cstate="print"/>
          <a:srcRect/>
          <a:stretch>
            <a:fillRect/>
          </a:stretch>
        </p:blipFill>
        <p:spPr bwMode="auto">
          <a:xfrm>
            <a:off x="684213" y="981075"/>
            <a:ext cx="7696200" cy="55054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bdélník 2"/>
          <p:cNvSpPr>
            <a:spLocks noChangeArrowheads="1"/>
          </p:cNvSpPr>
          <p:nvPr/>
        </p:nvSpPr>
        <p:spPr bwMode="auto">
          <a:xfrm>
            <a:off x="2411413" y="404813"/>
            <a:ext cx="4446587" cy="461962"/>
          </a:xfrm>
          <a:prstGeom prst="rect">
            <a:avLst/>
          </a:prstGeom>
          <a:noFill/>
          <a:ln w="9525">
            <a:noFill/>
            <a:miter lim="800000"/>
            <a:headEnd/>
            <a:tailEnd/>
          </a:ln>
        </p:spPr>
        <p:txBody>
          <a:bodyPr wrap="none">
            <a:spAutoFit/>
          </a:bodyPr>
          <a:lstStyle/>
          <a:p>
            <a:r>
              <a:rPr lang="cs-CZ" sz="2400" b="1" dirty="0"/>
              <a:t>Excel 2004 </a:t>
            </a:r>
            <a:r>
              <a:rPr lang="cs-CZ" sz="2400" b="1" dirty="0" err="1"/>
              <a:t>for</a:t>
            </a:r>
            <a:r>
              <a:rPr lang="cs-CZ" sz="2400" b="1" dirty="0"/>
              <a:t> </a:t>
            </a:r>
            <a:r>
              <a:rPr lang="cs-CZ" sz="2400" b="1" dirty="0" err="1"/>
              <a:t>Macintos</a:t>
            </a:r>
            <a:r>
              <a:rPr lang="cs-CZ" sz="2400" b="1" dirty="0"/>
              <a:t> </a:t>
            </a:r>
            <a:r>
              <a:rPr lang="cs-CZ" sz="2400" b="1" dirty="0">
                <a:solidFill>
                  <a:srgbClr val="FF0000"/>
                </a:solidFill>
              </a:rPr>
              <a:t>2004</a:t>
            </a:r>
          </a:p>
        </p:txBody>
      </p:sp>
      <p:pic>
        <p:nvPicPr>
          <p:cNvPr id="28675" name="Picture 2" descr="Excel 2004 for Macintoshes (2004)"/>
          <p:cNvPicPr>
            <a:picLocks noChangeAspect="1" noChangeArrowheads="1"/>
          </p:cNvPicPr>
          <p:nvPr/>
        </p:nvPicPr>
        <p:blipFill>
          <a:blip r:embed="rId2" cstate="print"/>
          <a:srcRect/>
          <a:stretch>
            <a:fillRect/>
          </a:stretch>
        </p:blipFill>
        <p:spPr bwMode="auto">
          <a:xfrm>
            <a:off x="755650" y="1125538"/>
            <a:ext cx="7854950" cy="52403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IC148915.gif"/>
          <p:cNvPicPr>
            <a:picLocks noChangeAspect="1"/>
          </p:cNvPicPr>
          <p:nvPr/>
        </p:nvPicPr>
        <p:blipFill>
          <a:blip r:embed="rId2" cstate="print"/>
          <a:stretch>
            <a:fillRect/>
          </a:stretch>
        </p:blipFill>
        <p:spPr>
          <a:xfrm>
            <a:off x="899592" y="980728"/>
            <a:ext cx="7252790" cy="5241600"/>
          </a:xfrm>
          <a:prstGeom prst="rect">
            <a:avLst/>
          </a:prstGeom>
        </p:spPr>
      </p:pic>
      <p:sp>
        <p:nvSpPr>
          <p:cNvPr id="3" name="Obdélník 2"/>
          <p:cNvSpPr>
            <a:spLocks noChangeArrowheads="1"/>
          </p:cNvSpPr>
          <p:nvPr/>
        </p:nvSpPr>
        <p:spPr bwMode="auto">
          <a:xfrm>
            <a:off x="3707904" y="260648"/>
            <a:ext cx="1845377" cy="461665"/>
          </a:xfrm>
          <a:prstGeom prst="rect">
            <a:avLst/>
          </a:prstGeom>
          <a:noFill/>
          <a:ln w="9525">
            <a:noFill/>
            <a:miter lim="800000"/>
            <a:headEnd/>
            <a:tailEnd/>
          </a:ln>
        </p:spPr>
        <p:txBody>
          <a:bodyPr wrap="none">
            <a:spAutoFit/>
          </a:bodyPr>
          <a:lstStyle/>
          <a:p>
            <a:r>
              <a:rPr lang="cs-CZ" sz="2400" b="1" dirty="0"/>
              <a:t>Excel </a:t>
            </a:r>
            <a:r>
              <a:rPr lang="cs-CZ" sz="2400" b="1" dirty="0" smtClean="0"/>
              <a:t>2007 </a:t>
            </a:r>
            <a:endParaRPr lang="cs-CZ" sz="2400" b="1" dirty="0">
              <a:solidFill>
                <a:srgbClr val="FF0000"/>
              </a:solidFil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03-excel-2010.png"/>
          <p:cNvPicPr>
            <a:picLocks noChangeAspect="1"/>
          </p:cNvPicPr>
          <p:nvPr/>
        </p:nvPicPr>
        <p:blipFill>
          <a:blip r:embed="rId2" cstate="print"/>
          <a:stretch>
            <a:fillRect/>
          </a:stretch>
        </p:blipFill>
        <p:spPr>
          <a:xfrm>
            <a:off x="899592" y="980728"/>
            <a:ext cx="7464522" cy="5241600"/>
          </a:xfrm>
          <a:prstGeom prst="rect">
            <a:avLst/>
          </a:prstGeom>
        </p:spPr>
      </p:pic>
      <p:sp>
        <p:nvSpPr>
          <p:cNvPr id="3" name="Obdélník 2"/>
          <p:cNvSpPr>
            <a:spLocks noChangeArrowheads="1"/>
          </p:cNvSpPr>
          <p:nvPr/>
        </p:nvSpPr>
        <p:spPr bwMode="auto">
          <a:xfrm>
            <a:off x="3707904" y="260648"/>
            <a:ext cx="1845377" cy="461665"/>
          </a:xfrm>
          <a:prstGeom prst="rect">
            <a:avLst/>
          </a:prstGeom>
          <a:noFill/>
          <a:ln w="9525">
            <a:noFill/>
            <a:miter lim="800000"/>
            <a:headEnd/>
            <a:tailEnd/>
          </a:ln>
        </p:spPr>
        <p:txBody>
          <a:bodyPr wrap="none">
            <a:spAutoFit/>
          </a:bodyPr>
          <a:lstStyle/>
          <a:p>
            <a:r>
              <a:rPr lang="cs-CZ" sz="2400" b="1" dirty="0"/>
              <a:t>Excel </a:t>
            </a:r>
            <a:r>
              <a:rPr lang="cs-CZ" sz="2400" b="1" dirty="0" smtClean="0"/>
              <a:t>2010 </a:t>
            </a:r>
            <a:endParaRPr lang="cs-CZ" sz="2400" b="1" dirty="0">
              <a:solidFill>
                <a:srgbClr val="FF0000"/>
              </a:solidFil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ovéPole 8"/>
          <p:cNvSpPr txBox="1">
            <a:spLocks noChangeArrowheads="1"/>
          </p:cNvSpPr>
          <p:nvPr/>
        </p:nvSpPr>
        <p:spPr bwMode="auto">
          <a:xfrm>
            <a:off x="1928813" y="2643188"/>
            <a:ext cx="5429250" cy="830262"/>
          </a:xfrm>
          <a:prstGeom prst="rect">
            <a:avLst/>
          </a:prstGeom>
          <a:noFill/>
          <a:ln w="9525">
            <a:noFill/>
            <a:miter lim="800000"/>
            <a:headEnd/>
            <a:tailEnd/>
          </a:ln>
        </p:spPr>
        <p:txBody>
          <a:bodyPr>
            <a:spAutoFit/>
          </a:bodyPr>
          <a:lstStyle/>
          <a:p>
            <a:pPr algn="ctr"/>
            <a:r>
              <a:rPr lang="cs-CZ" sz="4800" b="1">
                <a:latin typeface="Calibri" pitchFamily="34" charset="0"/>
              </a:rPr>
              <a:t>Konec prezentace.</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ovéPole 4"/>
          <p:cNvSpPr txBox="1">
            <a:spLocks noChangeArrowheads="1"/>
          </p:cNvSpPr>
          <p:nvPr/>
        </p:nvSpPr>
        <p:spPr bwMode="auto">
          <a:xfrm>
            <a:off x="2124075" y="260350"/>
            <a:ext cx="4822825" cy="523875"/>
          </a:xfrm>
          <a:prstGeom prst="rect">
            <a:avLst/>
          </a:prstGeom>
          <a:noFill/>
          <a:ln w="9525">
            <a:noFill/>
            <a:miter lim="800000"/>
            <a:headEnd/>
            <a:tailEnd/>
          </a:ln>
        </p:spPr>
        <p:txBody>
          <a:bodyPr>
            <a:spAutoFit/>
          </a:bodyPr>
          <a:lstStyle/>
          <a:p>
            <a:pPr algn="ctr"/>
            <a:r>
              <a:rPr lang="cs-CZ" sz="2800" b="1">
                <a:latin typeface="Calibri" pitchFamily="34" charset="0"/>
              </a:rPr>
              <a:t>Tabulkový procesor </a:t>
            </a:r>
          </a:p>
        </p:txBody>
      </p:sp>
      <p:sp>
        <p:nvSpPr>
          <p:cNvPr id="14339" name="Obdélník 7"/>
          <p:cNvSpPr>
            <a:spLocks noChangeArrowheads="1"/>
          </p:cNvSpPr>
          <p:nvPr/>
        </p:nvSpPr>
        <p:spPr bwMode="auto">
          <a:xfrm>
            <a:off x="611188" y="981075"/>
            <a:ext cx="7993062" cy="2030413"/>
          </a:xfrm>
          <a:prstGeom prst="rect">
            <a:avLst/>
          </a:prstGeom>
          <a:noFill/>
          <a:ln w="9525">
            <a:noFill/>
            <a:miter lim="800000"/>
            <a:headEnd/>
            <a:tailEnd/>
          </a:ln>
        </p:spPr>
        <p:txBody>
          <a:bodyPr>
            <a:spAutoFit/>
          </a:bodyPr>
          <a:lstStyle/>
          <a:p>
            <a:r>
              <a:rPr lang="cs-CZ" b="1"/>
              <a:t>Tabulkový procesor </a:t>
            </a:r>
            <a:r>
              <a:rPr lang="cs-CZ"/>
              <a:t>je program zpracovávající tabulku informací.</a:t>
            </a:r>
            <a:br>
              <a:rPr lang="cs-CZ"/>
            </a:br>
            <a:r>
              <a:rPr lang="cs-CZ"/>
              <a:t>V jednotlivých buňkách mohou být uložena data či vzorce počítající s těmi daty. V tom případě se v tabulce zobrazují data vypočtená ze vzorců. Dnes jsou hojně integrovány do kancelářských balíků. Zprvu byl tabulkový procesor využíván zejména ve finančnictví, proto byly první verze vybaveny zejména funkcemi vhodnými na finanční výpočty, dnes ho však jde využít k širokému množství výpočtů a jiných zpracování dat.</a:t>
            </a:r>
          </a:p>
        </p:txBody>
      </p:sp>
      <p:pic>
        <p:nvPicPr>
          <p:cNvPr id="14340" name="Picture 9" descr="Soubor:OOoCalc22.png">
            <a:hlinkClick r:id="rId2"/>
          </p:cNvPr>
          <p:cNvPicPr>
            <a:picLocks noChangeAspect="1" noChangeArrowheads="1"/>
          </p:cNvPicPr>
          <p:nvPr/>
        </p:nvPicPr>
        <p:blipFill>
          <a:blip r:embed="rId3" cstate="print"/>
          <a:srcRect/>
          <a:stretch>
            <a:fillRect/>
          </a:stretch>
        </p:blipFill>
        <p:spPr bwMode="auto">
          <a:xfrm>
            <a:off x="2484438" y="3068638"/>
            <a:ext cx="4103687" cy="31257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bdélník 7"/>
          <p:cNvSpPr>
            <a:spLocks noChangeArrowheads="1"/>
          </p:cNvSpPr>
          <p:nvPr/>
        </p:nvSpPr>
        <p:spPr bwMode="auto">
          <a:xfrm>
            <a:off x="395288" y="549275"/>
            <a:ext cx="8353425" cy="460375"/>
          </a:xfrm>
          <a:prstGeom prst="rect">
            <a:avLst/>
          </a:prstGeom>
          <a:noFill/>
          <a:ln w="9525">
            <a:noFill/>
            <a:miter lim="800000"/>
            <a:headEnd/>
            <a:tailEnd/>
          </a:ln>
        </p:spPr>
        <p:txBody>
          <a:bodyPr>
            <a:spAutoFit/>
          </a:bodyPr>
          <a:lstStyle/>
          <a:p>
            <a:pPr algn="ctr"/>
            <a:r>
              <a:rPr lang="cs-CZ" sz="2400"/>
              <a:t>V roce</a:t>
            </a:r>
            <a:r>
              <a:rPr lang="cs-CZ" sz="2400" b="1"/>
              <a:t> </a:t>
            </a:r>
            <a:r>
              <a:rPr lang="cs-CZ" sz="2400" b="1">
                <a:solidFill>
                  <a:srgbClr val="FF0000"/>
                </a:solidFill>
              </a:rPr>
              <a:t>1979</a:t>
            </a:r>
            <a:r>
              <a:rPr lang="cs-CZ" sz="2400" b="1"/>
              <a:t> </a:t>
            </a:r>
            <a:r>
              <a:rPr lang="cs-CZ" sz="2400"/>
              <a:t>navrhl první tabulkový procesor </a:t>
            </a:r>
            <a:r>
              <a:rPr lang="cs-CZ" sz="2400" b="1"/>
              <a:t>Dan Bricklin.</a:t>
            </a:r>
          </a:p>
        </p:txBody>
      </p:sp>
      <p:sp>
        <p:nvSpPr>
          <p:cNvPr id="15363" name="Obdélník 9"/>
          <p:cNvSpPr>
            <a:spLocks noChangeArrowheads="1"/>
          </p:cNvSpPr>
          <p:nvPr/>
        </p:nvSpPr>
        <p:spPr bwMode="auto">
          <a:xfrm>
            <a:off x="467544" y="4437112"/>
            <a:ext cx="8207375" cy="1754188"/>
          </a:xfrm>
          <a:prstGeom prst="rect">
            <a:avLst/>
          </a:prstGeom>
          <a:noFill/>
          <a:ln w="9525">
            <a:noFill/>
            <a:miter lim="800000"/>
            <a:headEnd/>
            <a:tailEnd/>
          </a:ln>
        </p:spPr>
        <p:txBody>
          <a:bodyPr>
            <a:spAutoFit/>
          </a:bodyPr>
          <a:lstStyle/>
          <a:p>
            <a:r>
              <a:rPr lang="cs-CZ" dirty="0"/>
              <a:t>Legenda říká, že </a:t>
            </a:r>
            <a:r>
              <a:rPr lang="cs-CZ" dirty="0" err="1"/>
              <a:t>Bricklin</a:t>
            </a:r>
            <a:r>
              <a:rPr lang="cs-CZ" dirty="0"/>
              <a:t> sledoval svého univerzitního profesora na Harvard Business </a:t>
            </a:r>
            <a:r>
              <a:rPr lang="cs-CZ" dirty="0" err="1"/>
              <a:t>School</a:t>
            </a:r>
            <a:r>
              <a:rPr lang="cs-CZ" dirty="0"/>
              <a:t> dělat tabulku výsledků výpočtu na tabuli. Když chtěl profesor opravit chybu nebo změnit parametr, musel nudně mazat a přepisovat množství následných záznamů v tabulce. </a:t>
            </a:r>
            <a:r>
              <a:rPr lang="cs-CZ" dirty="0" err="1"/>
              <a:t>Bricklina</a:t>
            </a:r>
            <a:r>
              <a:rPr lang="cs-CZ" dirty="0"/>
              <a:t> to dovedlo k myšlence replikovat proces na počítači užívaje hodnot z tabule k zobrazování výsledků níže postavených vzorců. Proto napsal v r. 1979 </a:t>
            </a:r>
            <a:r>
              <a:rPr lang="cs-CZ" b="1" dirty="0" err="1"/>
              <a:t>VisiCalc</a:t>
            </a:r>
            <a:r>
              <a:rPr lang="cs-CZ" b="1" dirty="0"/>
              <a:t>.</a:t>
            </a:r>
          </a:p>
        </p:txBody>
      </p:sp>
      <p:pic>
        <p:nvPicPr>
          <p:cNvPr id="15364" name="Picture 11" descr="http://www2.zjxu.edu.cn/jszx/images/clip_image007.jpg"/>
          <p:cNvPicPr>
            <a:picLocks noChangeAspect="1" noChangeArrowheads="1"/>
          </p:cNvPicPr>
          <p:nvPr/>
        </p:nvPicPr>
        <p:blipFill>
          <a:blip r:embed="rId2" cstate="print"/>
          <a:srcRect/>
          <a:stretch>
            <a:fillRect/>
          </a:stretch>
        </p:blipFill>
        <p:spPr bwMode="auto">
          <a:xfrm>
            <a:off x="4356100" y="1341438"/>
            <a:ext cx="2947988" cy="2519362"/>
          </a:xfrm>
          <a:prstGeom prst="rect">
            <a:avLst/>
          </a:prstGeom>
          <a:noFill/>
          <a:ln w="9525">
            <a:noFill/>
            <a:miter lim="800000"/>
            <a:headEnd/>
            <a:tailEnd/>
          </a:ln>
        </p:spPr>
      </p:pic>
      <p:pic>
        <p:nvPicPr>
          <p:cNvPr id="15365" name="Picture 13" descr="http://www.atom.rmutphysics.com/charud/scibook/computer/evolution/pioneers/bricklin_dan2.jpg"/>
          <p:cNvPicPr>
            <a:picLocks noChangeAspect="1" noChangeArrowheads="1"/>
          </p:cNvPicPr>
          <p:nvPr/>
        </p:nvPicPr>
        <p:blipFill>
          <a:blip r:embed="rId3" cstate="print"/>
          <a:srcRect/>
          <a:stretch>
            <a:fillRect/>
          </a:stretch>
        </p:blipFill>
        <p:spPr bwMode="auto">
          <a:xfrm>
            <a:off x="1979613" y="1341438"/>
            <a:ext cx="1782762" cy="2519362"/>
          </a:xfrm>
          <a:prstGeom prst="rect">
            <a:avLst/>
          </a:prstGeom>
          <a:noFill/>
          <a:ln w="9525">
            <a:noFill/>
            <a:miter lim="800000"/>
            <a:headEnd/>
            <a:tailEnd/>
          </a:ln>
        </p:spPr>
      </p:pic>
      <p:sp>
        <p:nvSpPr>
          <p:cNvPr id="6" name="Obdélník 5"/>
          <p:cNvSpPr/>
          <p:nvPr/>
        </p:nvSpPr>
        <p:spPr>
          <a:xfrm>
            <a:off x="4568641" y="3933056"/>
            <a:ext cx="2595647" cy="369332"/>
          </a:xfrm>
          <a:prstGeom prst="rect">
            <a:avLst/>
          </a:prstGeom>
        </p:spPr>
        <p:txBody>
          <a:bodyPr wrap="none">
            <a:spAutoFit/>
          </a:bodyPr>
          <a:lstStyle/>
          <a:p>
            <a:r>
              <a:rPr lang="cs-CZ" dirty="0" smtClean="0">
                <a:hlinkClick r:id="rId4"/>
              </a:rPr>
              <a:t>http://www.</a:t>
            </a:r>
            <a:r>
              <a:rPr lang="cs-CZ" dirty="0" err="1" smtClean="0">
                <a:hlinkClick r:id="rId4"/>
              </a:rPr>
              <a:t>bricklin.com</a:t>
            </a:r>
            <a:endParaRPr lang="cs-CZ"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bdélník 7"/>
          <p:cNvSpPr>
            <a:spLocks noChangeArrowheads="1"/>
          </p:cNvSpPr>
          <p:nvPr/>
        </p:nvSpPr>
        <p:spPr bwMode="auto">
          <a:xfrm>
            <a:off x="468313" y="549275"/>
            <a:ext cx="7991475" cy="460375"/>
          </a:xfrm>
          <a:prstGeom prst="rect">
            <a:avLst/>
          </a:prstGeom>
          <a:noFill/>
          <a:ln w="9525">
            <a:noFill/>
            <a:miter lim="800000"/>
            <a:headEnd/>
            <a:tailEnd/>
          </a:ln>
        </p:spPr>
        <p:txBody>
          <a:bodyPr>
            <a:spAutoFit/>
          </a:bodyPr>
          <a:lstStyle/>
          <a:p>
            <a:pPr algn="ctr"/>
            <a:r>
              <a:rPr lang="cs-CZ" sz="2400"/>
              <a:t>Vývoj tabulkového procesoru zabezpečil </a:t>
            </a:r>
            <a:r>
              <a:rPr lang="cs-CZ" sz="2400" b="1"/>
              <a:t>Bob Frankston.</a:t>
            </a:r>
          </a:p>
        </p:txBody>
      </p:sp>
      <p:pic>
        <p:nvPicPr>
          <p:cNvPr id="16387" name="Picture 2" descr="http://faculty.kfupm.edu.sa/MISAC/irfan/Brief%20History%20of%20Spreadsheets,%20v_%203_6_files/bricklinfrankston.gif"/>
          <p:cNvPicPr>
            <a:picLocks noChangeAspect="1" noChangeArrowheads="1"/>
          </p:cNvPicPr>
          <p:nvPr/>
        </p:nvPicPr>
        <p:blipFill>
          <a:blip r:embed="rId2" cstate="print"/>
          <a:srcRect/>
          <a:stretch>
            <a:fillRect/>
          </a:stretch>
        </p:blipFill>
        <p:spPr bwMode="auto">
          <a:xfrm>
            <a:off x="1042988" y="1196975"/>
            <a:ext cx="3554412" cy="3600450"/>
          </a:xfrm>
          <a:prstGeom prst="rect">
            <a:avLst/>
          </a:prstGeom>
          <a:noFill/>
          <a:ln w="9525">
            <a:noFill/>
            <a:miter lim="800000"/>
            <a:headEnd/>
            <a:tailEnd/>
          </a:ln>
        </p:spPr>
      </p:pic>
      <p:pic>
        <p:nvPicPr>
          <p:cNvPr id="16388" name="Picture 6" descr="http://www.linuxjournal.com/files/linuxjournal.com/linuxjournal/articles/100/10033/10033f1.resized.jpg"/>
          <p:cNvPicPr>
            <a:picLocks noChangeAspect="1" noChangeArrowheads="1"/>
          </p:cNvPicPr>
          <p:nvPr/>
        </p:nvPicPr>
        <p:blipFill>
          <a:blip r:embed="rId3" cstate="print"/>
          <a:srcRect/>
          <a:stretch>
            <a:fillRect/>
          </a:stretch>
        </p:blipFill>
        <p:spPr bwMode="auto">
          <a:xfrm>
            <a:off x="5292725" y="1196975"/>
            <a:ext cx="2398713" cy="3600450"/>
          </a:xfrm>
          <a:prstGeom prst="rect">
            <a:avLst/>
          </a:prstGeom>
          <a:noFill/>
          <a:ln w="9525">
            <a:noFill/>
            <a:miter lim="800000"/>
            <a:headEnd/>
            <a:tailEnd/>
          </a:ln>
        </p:spPr>
      </p:pic>
      <p:sp>
        <p:nvSpPr>
          <p:cNvPr id="16389" name="Obdélník 10"/>
          <p:cNvSpPr>
            <a:spLocks noChangeArrowheads="1"/>
          </p:cNvSpPr>
          <p:nvPr/>
        </p:nvSpPr>
        <p:spPr bwMode="auto">
          <a:xfrm>
            <a:off x="611560" y="5301208"/>
            <a:ext cx="7561262" cy="923925"/>
          </a:xfrm>
          <a:prstGeom prst="rect">
            <a:avLst/>
          </a:prstGeom>
          <a:noFill/>
          <a:ln w="9525">
            <a:noFill/>
            <a:miter lim="800000"/>
            <a:headEnd/>
            <a:tailEnd/>
          </a:ln>
        </p:spPr>
        <p:txBody>
          <a:bodyPr>
            <a:spAutoFit/>
          </a:bodyPr>
          <a:lstStyle/>
          <a:p>
            <a:r>
              <a:rPr lang="cs-CZ" b="1" dirty="0" err="1"/>
              <a:t>VisiCalc</a:t>
            </a:r>
            <a:r>
              <a:rPr lang="cs-CZ" dirty="0"/>
              <a:t> byl první tabulkový procesor. Byla to skutečně převratná aplikace, která změnila mikropočítač z koníčka pro počítačové nadšence v nástroj obchodu.</a:t>
            </a:r>
          </a:p>
        </p:txBody>
      </p:sp>
      <p:sp>
        <p:nvSpPr>
          <p:cNvPr id="6" name="Obdélník 5"/>
          <p:cNvSpPr/>
          <p:nvPr/>
        </p:nvSpPr>
        <p:spPr>
          <a:xfrm>
            <a:off x="5129897" y="4869160"/>
            <a:ext cx="2826479" cy="369332"/>
          </a:xfrm>
          <a:prstGeom prst="rect">
            <a:avLst/>
          </a:prstGeom>
        </p:spPr>
        <p:txBody>
          <a:bodyPr wrap="none">
            <a:spAutoFit/>
          </a:bodyPr>
          <a:lstStyle/>
          <a:p>
            <a:r>
              <a:rPr lang="cs-CZ" dirty="0" smtClean="0">
                <a:hlinkClick r:id="rId4"/>
              </a:rPr>
              <a:t>http://www.</a:t>
            </a:r>
            <a:r>
              <a:rPr lang="cs-CZ" dirty="0" err="1" smtClean="0">
                <a:hlinkClick r:id="rId4"/>
              </a:rPr>
              <a:t>frankston.com</a:t>
            </a:r>
            <a:endParaRPr lang="cs-CZ"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oubor:Visicalc.png">
            <a:hlinkClick r:id="rId2"/>
          </p:cNvPr>
          <p:cNvPicPr>
            <a:picLocks noChangeAspect="1" noChangeArrowheads="1"/>
          </p:cNvPicPr>
          <p:nvPr/>
        </p:nvPicPr>
        <p:blipFill>
          <a:blip r:embed="rId3" cstate="print"/>
          <a:srcRect/>
          <a:stretch>
            <a:fillRect/>
          </a:stretch>
        </p:blipFill>
        <p:spPr bwMode="auto">
          <a:xfrm>
            <a:off x="827088" y="1052513"/>
            <a:ext cx="7770812" cy="5329237"/>
          </a:xfrm>
          <a:prstGeom prst="rect">
            <a:avLst/>
          </a:prstGeom>
          <a:noFill/>
          <a:ln w="9525">
            <a:noFill/>
            <a:miter lim="800000"/>
            <a:headEnd/>
            <a:tailEnd/>
          </a:ln>
        </p:spPr>
      </p:pic>
      <p:sp>
        <p:nvSpPr>
          <p:cNvPr id="17411" name="Obdélník 2"/>
          <p:cNvSpPr>
            <a:spLocks noChangeArrowheads="1"/>
          </p:cNvSpPr>
          <p:nvPr/>
        </p:nvSpPr>
        <p:spPr bwMode="auto">
          <a:xfrm>
            <a:off x="3348038" y="404813"/>
            <a:ext cx="2147887" cy="461962"/>
          </a:xfrm>
          <a:prstGeom prst="rect">
            <a:avLst/>
          </a:prstGeom>
          <a:noFill/>
          <a:ln w="9525">
            <a:noFill/>
            <a:miter lim="800000"/>
            <a:headEnd/>
            <a:tailEnd/>
          </a:ln>
        </p:spPr>
        <p:txBody>
          <a:bodyPr wrap="none">
            <a:spAutoFit/>
          </a:bodyPr>
          <a:lstStyle/>
          <a:p>
            <a:r>
              <a:rPr lang="cs-CZ" sz="2400" b="1"/>
              <a:t>VisiCalc </a:t>
            </a:r>
            <a:r>
              <a:rPr lang="cs-CZ" sz="2400" b="1">
                <a:solidFill>
                  <a:srgbClr val="FF0000"/>
                </a:solidFill>
              </a:rPr>
              <a:t>1979</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bdélník 1"/>
          <p:cNvSpPr>
            <a:spLocks noChangeArrowheads="1"/>
          </p:cNvSpPr>
          <p:nvPr/>
        </p:nvSpPr>
        <p:spPr bwMode="auto">
          <a:xfrm>
            <a:off x="250825" y="333375"/>
            <a:ext cx="8424863" cy="830263"/>
          </a:xfrm>
          <a:prstGeom prst="rect">
            <a:avLst/>
          </a:prstGeom>
          <a:noFill/>
          <a:ln w="9525">
            <a:noFill/>
            <a:miter lim="800000"/>
            <a:headEnd/>
            <a:tailEnd/>
          </a:ln>
        </p:spPr>
        <p:txBody>
          <a:bodyPr>
            <a:spAutoFit/>
          </a:bodyPr>
          <a:lstStyle/>
          <a:p>
            <a:pPr algn="ctr"/>
            <a:r>
              <a:rPr lang="cs-CZ" sz="2400"/>
              <a:t>V první polovině 80. let byl nejrozšířenějším tabulkovým procesorem </a:t>
            </a:r>
            <a:r>
              <a:rPr lang="cs-CZ" sz="2400" b="1"/>
              <a:t>Lotus 1-2-3</a:t>
            </a:r>
            <a:r>
              <a:rPr lang="cs-CZ" sz="2400"/>
              <a:t>.</a:t>
            </a:r>
          </a:p>
        </p:txBody>
      </p:sp>
      <p:pic>
        <p:nvPicPr>
          <p:cNvPr id="18435" name="Picture 2" descr="http://www.aresluna.org/attached/pics/computerhistory/spreadsheets/splashes/1-2-3/2.3-dos.png"/>
          <p:cNvPicPr>
            <a:picLocks noChangeAspect="1" noChangeArrowheads="1"/>
          </p:cNvPicPr>
          <p:nvPr/>
        </p:nvPicPr>
        <p:blipFill>
          <a:blip r:embed="rId2" cstate="print"/>
          <a:srcRect/>
          <a:stretch>
            <a:fillRect/>
          </a:stretch>
        </p:blipFill>
        <p:spPr bwMode="auto">
          <a:xfrm>
            <a:off x="1331913" y="1268413"/>
            <a:ext cx="6480175" cy="4051300"/>
          </a:xfrm>
          <a:prstGeom prst="rect">
            <a:avLst/>
          </a:prstGeom>
          <a:noFill/>
          <a:ln w="9525">
            <a:noFill/>
            <a:miter lim="800000"/>
            <a:headEnd/>
            <a:tailEnd/>
          </a:ln>
        </p:spPr>
      </p:pic>
      <p:sp>
        <p:nvSpPr>
          <p:cNvPr id="18436" name="Obdélník 3"/>
          <p:cNvSpPr>
            <a:spLocks noChangeArrowheads="1"/>
          </p:cNvSpPr>
          <p:nvPr/>
        </p:nvSpPr>
        <p:spPr bwMode="auto">
          <a:xfrm>
            <a:off x="1187450" y="5589588"/>
            <a:ext cx="6840538" cy="646112"/>
          </a:xfrm>
          <a:prstGeom prst="rect">
            <a:avLst/>
          </a:prstGeom>
          <a:noFill/>
          <a:ln w="9525">
            <a:noFill/>
            <a:miter lim="800000"/>
            <a:headEnd/>
            <a:tailEnd/>
          </a:ln>
        </p:spPr>
        <p:txBody>
          <a:bodyPr>
            <a:spAutoFit/>
          </a:bodyPr>
          <a:lstStyle/>
          <a:p>
            <a:r>
              <a:rPr lang="cs-CZ"/>
              <a:t>Program se jmenuje 1-2-3, protože integroval do sebe 3 věci: </a:t>
            </a:r>
          </a:p>
          <a:p>
            <a:r>
              <a:rPr lang="cs-CZ"/>
              <a:t>tabulky, grafy a základní databázové funkce.</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wired.com/images/index/2009/01/Lotus123_30_630x.jpg">
            <a:hlinkClick r:id=""/>
          </p:cNvPr>
          <p:cNvPicPr>
            <a:picLocks noChangeAspect="1" noChangeArrowheads="1"/>
          </p:cNvPicPr>
          <p:nvPr/>
        </p:nvPicPr>
        <p:blipFill>
          <a:blip r:embed="rId2" cstate="print"/>
          <a:srcRect/>
          <a:stretch>
            <a:fillRect/>
          </a:stretch>
        </p:blipFill>
        <p:spPr bwMode="auto">
          <a:xfrm>
            <a:off x="1042988" y="981075"/>
            <a:ext cx="7273925" cy="5459413"/>
          </a:xfrm>
          <a:prstGeom prst="rect">
            <a:avLst/>
          </a:prstGeom>
          <a:noFill/>
          <a:ln w="9525">
            <a:noFill/>
            <a:miter lim="800000"/>
            <a:headEnd/>
            <a:tailEnd/>
          </a:ln>
        </p:spPr>
      </p:pic>
      <p:sp>
        <p:nvSpPr>
          <p:cNvPr id="19459" name="Obdélník 2"/>
          <p:cNvSpPr>
            <a:spLocks noChangeArrowheads="1"/>
          </p:cNvSpPr>
          <p:nvPr/>
        </p:nvSpPr>
        <p:spPr bwMode="auto">
          <a:xfrm>
            <a:off x="3348038" y="404813"/>
            <a:ext cx="2597150" cy="461962"/>
          </a:xfrm>
          <a:prstGeom prst="rect">
            <a:avLst/>
          </a:prstGeom>
          <a:noFill/>
          <a:ln w="9525">
            <a:noFill/>
            <a:miter lim="800000"/>
            <a:headEnd/>
            <a:tailEnd/>
          </a:ln>
        </p:spPr>
        <p:txBody>
          <a:bodyPr wrap="none">
            <a:spAutoFit/>
          </a:bodyPr>
          <a:lstStyle/>
          <a:p>
            <a:r>
              <a:rPr lang="cs-CZ" sz="2400" b="1"/>
              <a:t>Lotus 1-2-3 </a:t>
            </a:r>
            <a:r>
              <a:rPr lang="cs-CZ" sz="2400" b="1">
                <a:solidFill>
                  <a:srgbClr val="FF0000"/>
                </a:solidFill>
              </a:rPr>
              <a:t>1983</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bdélník 1"/>
          <p:cNvSpPr>
            <a:spLocks noChangeArrowheads="1"/>
          </p:cNvSpPr>
          <p:nvPr/>
        </p:nvSpPr>
        <p:spPr bwMode="auto">
          <a:xfrm>
            <a:off x="539750" y="549275"/>
            <a:ext cx="7993063" cy="2862263"/>
          </a:xfrm>
          <a:prstGeom prst="rect">
            <a:avLst/>
          </a:prstGeom>
          <a:noFill/>
          <a:ln w="9525">
            <a:noFill/>
            <a:miter lim="800000"/>
            <a:headEnd/>
            <a:tailEnd/>
          </a:ln>
        </p:spPr>
        <p:txBody>
          <a:bodyPr>
            <a:spAutoFit/>
          </a:bodyPr>
          <a:lstStyle/>
          <a:p>
            <a:r>
              <a:rPr lang="cs-CZ" b="1"/>
              <a:t>Lotus 1-2-3 byl poprvé vydán 26. ledna 1983 </a:t>
            </a:r>
            <a:r>
              <a:rPr lang="cs-CZ"/>
              <a:t>a již během svého prvního roku překonal v prodejích tehdy nejpopulárnější tabulkový procesor VisiCalc. V následujících letech se jednalo o nejrozšířenější tabulkový procesor. Byl oblíben zejména pro svou rychlost.</a:t>
            </a:r>
          </a:p>
          <a:p>
            <a:r>
              <a:rPr lang="cs-CZ"/>
              <a:t>Firma Lotus byla v roce 1995 koupena společností IBM. Vyvíjí nadále Lotus 1-2-3 jako součást kancelářského balíku </a:t>
            </a:r>
            <a:r>
              <a:rPr lang="cs-CZ" b="1"/>
              <a:t>Lotus Smart Suite.</a:t>
            </a:r>
          </a:p>
          <a:p>
            <a:r>
              <a:rPr lang="cs-CZ"/>
              <a:t>Program se opozdil v přechodu na Windows a byl postupně vytlačen z trhu konkurenční aplikací Excel společnosti Microsoft.</a:t>
            </a:r>
          </a:p>
          <a:p>
            <a:r>
              <a:rPr lang="cs-CZ"/>
              <a:t/>
            </a:r>
            <a:br>
              <a:rPr lang="cs-CZ"/>
            </a:br>
            <a:endParaRPr lang="cs-CZ"/>
          </a:p>
        </p:txBody>
      </p:sp>
      <p:pic>
        <p:nvPicPr>
          <p:cNvPr id="20483" name="Picture 4" descr="http://www.aresluna.org/attached/pics/computerhistory/spreadsheets/splashes/1-2-3/2.0-os2.png"/>
          <p:cNvPicPr>
            <a:picLocks noChangeAspect="1" noChangeArrowheads="1"/>
          </p:cNvPicPr>
          <p:nvPr/>
        </p:nvPicPr>
        <p:blipFill>
          <a:blip r:embed="rId2" cstate="print"/>
          <a:srcRect/>
          <a:stretch>
            <a:fillRect/>
          </a:stretch>
        </p:blipFill>
        <p:spPr bwMode="auto">
          <a:xfrm>
            <a:off x="684213" y="3068638"/>
            <a:ext cx="3895725" cy="2879725"/>
          </a:xfrm>
          <a:prstGeom prst="rect">
            <a:avLst/>
          </a:prstGeom>
          <a:noFill/>
          <a:ln w="9525">
            <a:noFill/>
            <a:miter lim="800000"/>
            <a:headEnd/>
            <a:tailEnd/>
          </a:ln>
        </p:spPr>
      </p:pic>
      <p:pic>
        <p:nvPicPr>
          <p:cNvPr id="20484" name="Picture 6" descr="http://www.aresluna.org/attached/pics/computerhistory/spreadsheets/splashes/1-2-3/2.1-os2.png"/>
          <p:cNvPicPr>
            <a:picLocks noChangeAspect="1" noChangeArrowheads="1"/>
          </p:cNvPicPr>
          <p:nvPr/>
        </p:nvPicPr>
        <p:blipFill>
          <a:blip r:embed="rId3" cstate="print"/>
          <a:srcRect/>
          <a:stretch>
            <a:fillRect/>
          </a:stretch>
        </p:blipFill>
        <p:spPr bwMode="auto">
          <a:xfrm>
            <a:off x="4787900" y="3068638"/>
            <a:ext cx="3519488" cy="28797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Obrázek 4" descr="lotus21os2_big.png"/>
          <p:cNvPicPr>
            <a:picLocks noChangeAspect="1"/>
          </p:cNvPicPr>
          <p:nvPr/>
        </p:nvPicPr>
        <p:blipFill>
          <a:blip r:embed="rId2" cstate="print"/>
          <a:srcRect/>
          <a:stretch>
            <a:fillRect/>
          </a:stretch>
        </p:blipFill>
        <p:spPr bwMode="auto">
          <a:xfrm>
            <a:off x="755650" y="1052513"/>
            <a:ext cx="7345363" cy="5508625"/>
          </a:xfrm>
          <a:prstGeom prst="rect">
            <a:avLst/>
          </a:prstGeom>
          <a:noFill/>
          <a:ln w="9525">
            <a:noFill/>
            <a:miter lim="800000"/>
            <a:headEnd/>
            <a:tailEnd/>
          </a:ln>
        </p:spPr>
      </p:pic>
      <p:sp>
        <p:nvSpPr>
          <p:cNvPr id="21507" name="Obdélník 2"/>
          <p:cNvSpPr>
            <a:spLocks noChangeArrowheads="1"/>
          </p:cNvSpPr>
          <p:nvPr/>
        </p:nvSpPr>
        <p:spPr bwMode="auto">
          <a:xfrm>
            <a:off x="2987675" y="476250"/>
            <a:ext cx="2611438" cy="461963"/>
          </a:xfrm>
          <a:prstGeom prst="rect">
            <a:avLst/>
          </a:prstGeom>
          <a:noFill/>
          <a:ln w="9525">
            <a:noFill/>
            <a:miter lim="800000"/>
            <a:headEnd/>
            <a:tailEnd/>
          </a:ln>
        </p:spPr>
        <p:txBody>
          <a:bodyPr wrap="none">
            <a:spAutoFit/>
          </a:bodyPr>
          <a:lstStyle/>
          <a:p>
            <a:r>
              <a:rPr lang="cs-CZ" sz="2400" b="1"/>
              <a:t>Lotus 1-2-3 OS/2</a:t>
            </a:r>
            <a:endParaRPr lang="cs-CZ" sz="2400" b="1">
              <a:solidFill>
                <a:srgbClr val="FF0000"/>
              </a:solidFill>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TotalTime>
  <Words>317</Words>
  <Application>Microsoft Office PowerPoint</Application>
  <PresentationFormat>Předvádění na obrazovce (4:3)</PresentationFormat>
  <Paragraphs>34</Paragraphs>
  <Slides>19</Slides>
  <Notes>0</Notes>
  <HiddenSlides>0</HiddenSlides>
  <MMClips>0</MMClips>
  <ScaleCrop>false</ScaleCrop>
  <HeadingPairs>
    <vt:vector size="4" baseType="variant">
      <vt:variant>
        <vt:lpstr>Motiv</vt:lpstr>
      </vt:variant>
      <vt:variant>
        <vt:i4>1</vt:i4>
      </vt:variant>
      <vt:variant>
        <vt:lpstr>Nadpisy snímků</vt:lpstr>
      </vt:variant>
      <vt:variant>
        <vt:i4>19</vt:i4>
      </vt:variant>
    </vt:vector>
  </HeadingPairs>
  <TitlesOfParts>
    <vt:vector size="20" baseType="lpstr">
      <vt:lpstr>Motiv sady Office</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Administrator</dc:creator>
  <cp:lastModifiedBy>Administrátor</cp:lastModifiedBy>
  <cp:revision>97</cp:revision>
  <dcterms:created xsi:type="dcterms:W3CDTF">2007-12-18T18:40:08Z</dcterms:created>
  <dcterms:modified xsi:type="dcterms:W3CDTF">2013-06-18T06:51:04Z</dcterms:modified>
</cp:coreProperties>
</file>