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91" r:id="rId2"/>
    <p:sldId id="288" r:id="rId3"/>
    <p:sldId id="256" r:id="rId4"/>
    <p:sldId id="257" r:id="rId5"/>
    <p:sldId id="258" r:id="rId6"/>
    <p:sldId id="259" r:id="rId7"/>
    <p:sldId id="260" r:id="rId8"/>
    <p:sldId id="262" r:id="rId9"/>
    <p:sldId id="263" r:id="rId10"/>
    <p:sldId id="261"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9" r:id="rId36"/>
    <p:sldId id="290" r:id="rId37"/>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11" autoAdjust="0"/>
    <p:restoredTop sz="94660"/>
  </p:normalViewPr>
  <p:slideViewPr>
    <p:cSldViewPr>
      <p:cViewPr varScale="1">
        <p:scale>
          <a:sx n="104" d="100"/>
          <a:sy n="104" d="100"/>
        </p:scale>
        <p:origin x="-120"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28" name="Zástupný symbol pro datum 27"/>
          <p:cNvSpPr>
            <a:spLocks noGrp="1"/>
          </p:cNvSpPr>
          <p:nvPr>
            <p:ph type="dt" sz="half" idx="10"/>
          </p:nvPr>
        </p:nvSpPr>
        <p:spPr/>
        <p:txBody>
          <a:bodyPr/>
          <a:lstStyle>
            <a:extLst/>
          </a:lstStyle>
          <a:p>
            <a:fld id="{8EE30F3E-3184-4FFC-AD18-AB16F7509938}" type="datetimeFigureOut">
              <a:rPr lang="cs-CZ" smtClean="0"/>
              <a:pPr/>
              <a:t>7.6.2013</a:t>
            </a:fld>
            <a:endParaRPr lang="cs-CZ"/>
          </a:p>
        </p:txBody>
      </p:sp>
      <p:sp>
        <p:nvSpPr>
          <p:cNvPr id="17" name="Zástupný symbol pro zápatí 16"/>
          <p:cNvSpPr>
            <a:spLocks noGrp="1"/>
          </p:cNvSpPr>
          <p:nvPr>
            <p:ph type="ftr" sz="quarter" idx="11"/>
          </p:nvPr>
        </p:nvSpPr>
        <p:spPr/>
        <p:txBody>
          <a:bodyPr/>
          <a:lstStyle>
            <a:extLst/>
          </a:lstStyle>
          <a:p>
            <a:endParaRPr lang="cs-CZ"/>
          </a:p>
        </p:txBody>
      </p:sp>
      <p:sp>
        <p:nvSpPr>
          <p:cNvPr id="29" name="Zástupný symbol pro číslo snímku 28"/>
          <p:cNvSpPr>
            <a:spLocks noGrp="1"/>
          </p:cNvSpPr>
          <p:nvPr>
            <p:ph type="sldNum" sz="quarter" idx="12"/>
          </p:nvPr>
        </p:nvSpPr>
        <p:spPr/>
        <p:txBody>
          <a:bodyPr/>
          <a:lstStyle>
            <a:extLst/>
          </a:lstStyle>
          <a:p>
            <a:fld id="{7866699C-FF4F-4CE4-970F-AD8424C8F70A}" type="slidenum">
              <a:rPr lang="cs-CZ" smtClean="0"/>
              <a:pPr/>
              <a:t>‹#›</a:t>
            </a:fld>
            <a:endParaRPr lang="cs-CZ"/>
          </a:p>
        </p:txBody>
      </p:sp>
      <p:sp>
        <p:nvSpPr>
          <p:cNvPr id="32" name="Obdélník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Obdélník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Obdélník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Obdélník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Obdélník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Nadpis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cs-CZ" smtClean="0"/>
              <a:t>Klepnutím lze upravit styl předlohy nadpisů.</a:t>
            </a:r>
            <a:endParaRPr kumimoji="0" lang="en-US"/>
          </a:p>
        </p:txBody>
      </p:sp>
      <p:sp>
        <p:nvSpPr>
          <p:cNvPr id="9" name="Podnadpis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cs-CZ" smtClean="0"/>
              <a:t>Klepnutím lze upravit styl předlohy podnadpisů.</a:t>
            </a:r>
            <a:endParaRPr kumimoji="0" lang="en-US"/>
          </a:p>
        </p:txBody>
      </p:sp>
      <p:sp>
        <p:nvSpPr>
          <p:cNvPr id="56" name="Obdélník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Obdélník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Obdélník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Obdélník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extLst/>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extLs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extLst/>
          </a:lstStyle>
          <a:p>
            <a:fld id="{8EE30F3E-3184-4FFC-AD18-AB16F7509938}" type="datetimeFigureOut">
              <a:rPr lang="cs-CZ" smtClean="0"/>
              <a:pPr/>
              <a:t>7.6.2013</a:t>
            </a:fld>
            <a:endParaRPr lang="cs-CZ"/>
          </a:p>
        </p:txBody>
      </p:sp>
      <p:sp>
        <p:nvSpPr>
          <p:cNvPr id="5" name="Zástupný symbol pro zápatí 4"/>
          <p:cNvSpPr>
            <a:spLocks noGrp="1"/>
          </p:cNvSpPr>
          <p:nvPr>
            <p:ph type="ftr" sz="quarter" idx="11"/>
          </p:nvPr>
        </p:nvSpPr>
        <p:spPr/>
        <p:txBody>
          <a:bodyPr/>
          <a:lstStyle>
            <a:extLst/>
          </a:lstStyle>
          <a:p>
            <a:endParaRPr lang="cs-CZ"/>
          </a:p>
        </p:txBody>
      </p:sp>
      <p:sp>
        <p:nvSpPr>
          <p:cNvPr id="6" name="Zástupný symbol pro číslo snímku 5"/>
          <p:cNvSpPr>
            <a:spLocks noGrp="1"/>
          </p:cNvSpPr>
          <p:nvPr>
            <p:ph type="sldNum" sz="quarter" idx="12"/>
          </p:nvPr>
        </p:nvSpPr>
        <p:spPr/>
        <p:txBody>
          <a:bodyPr/>
          <a:lstStyle>
            <a:extLst/>
          </a:lstStyle>
          <a:p>
            <a:fld id="{7866699C-FF4F-4CE4-970F-AD8424C8F70A}"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9"/>
            <a:ext cx="1981200" cy="5851525"/>
          </a:xfrm>
        </p:spPr>
        <p:txBody>
          <a:bodyPr vert="eaVert" anchor="ctr"/>
          <a:lstStyle>
            <a:extLst/>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a:xfrm>
            <a:off x="609600" y="274639"/>
            <a:ext cx="5867400" cy="5851525"/>
          </a:xfrm>
        </p:spPr>
        <p:txBody>
          <a:bodyPr vert="eaVert"/>
          <a:lstStyle>
            <a:extLs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extLst/>
          </a:lstStyle>
          <a:p>
            <a:fld id="{8EE30F3E-3184-4FFC-AD18-AB16F7509938}" type="datetimeFigureOut">
              <a:rPr lang="cs-CZ" smtClean="0"/>
              <a:pPr/>
              <a:t>7.6.2013</a:t>
            </a:fld>
            <a:endParaRPr lang="cs-CZ"/>
          </a:p>
        </p:txBody>
      </p:sp>
      <p:sp>
        <p:nvSpPr>
          <p:cNvPr id="5" name="Zástupný symbol pro zápatí 4"/>
          <p:cNvSpPr>
            <a:spLocks noGrp="1"/>
          </p:cNvSpPr>
          <p:nvPr>
            <p:ph type="ftr" sz="quarter" idx="11"/>
          </p:nvPr>
        </p:nvSpPr>
        <p:spPr/>
        <p:txBody>
          <a:bodyPr/>
          <a:lstStyle>
            <a:extLst/>
          </a:lstStyle>
          <a:p>
            <a:endParaRPr lang="cs-CZ"/>
          </a:p>
        </p:txBody>
      </p:sp>
      <p:sp>
        <p:nvSpPr>
          <p:cNvPr id="6" name="Zástupný symbol pro číslo snímku 5"/>
          <p:cNvSpPr>
            <a:spLocks noGrp="1"/>
          </p:cNvSpPr>
          <p:nvPr>
            <p:ph type="sldNum" sz="quarter" idx="12"/>
          </p:nvPr>
        </p:nvSpPr>
        <p:spPr/>
        <p:txBody>
          <a:bodyPr/>
          <a:lstStyle>
            <a:extLst/>
          </a:lstStyle>
          <a:p>
            <a:fld id="{7866699C-FF4F-4CE4-970F-AD8424C8F70A}"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extLst/>
          </a:lstStyle>
          <a:p>
            <a:r>
              <a:rPr kumimoji="0" lang="cs-CZ" smtClean="0"/>
              <a:t>Klepnutím lze upravit styl předlohy nadpisů.</a:t>
            </a:r>
            <a:endParaRPr kumimoji="0" lang="en-US"/>
          </a:p>
        </p:txBody>
      </p:sp>
      <p:sp>
        <p:nvSpPr>
          <p:cNvPr id="3" name="Zástupný symbol pro obsah 2"/>
          <p:cNvSpPr>
            <a:spLocks noGrp="1"/>
          </p:cNvSpPr>
          <p:nvPr>
            <p:ph idx="1"/>
          </p:nvPr>
        </p:nvSpPr>
        <p:spPr/>
        <p:txBody>
          <a:bodyPr/>
          <a:lstStyle>
            <a:extLs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extLst/>
          </a:lstStyle>
          <a:p>
            <a:fld id="{8EE30F3E-3184-4FFC-AD18-AB16F7509938}" type="datetimeFigureOut">
              <a:rPr lang="cs-CZ" smtClean="0"/>
              <a:pPr/>
              <a:t>7.6.2013</a:t>
            </a:fld>
            <a:endParaRPr lang="cs-CZ"/>
          </a:p>
        </p:txBody>
      </p:sp>
      <p:sp>
        <p:nvSpPr>
          <p:cNvPr id="5" name="Zástupný symbol pro zápatí 4"/>
          <p:cNvSpPr>
            <a:spLocks noGrp="1"/>
          </p:cNvSpPr>
          <p:nvPr>
            <p:ph type="ftr" sz="quarter" idx="11"/>
          </p:nvPr>
        </p:nvSpPr>
        <p:spPr/>
        <p:txBody>
          <a:bodyPr/>
          <a:lstStyle>
            <a:extLst/>
          </a:lstStyle>
          <a:p>
            <a:endParaRPr lang="cs-CZ"/>
          </a:p>
        </p:txBody>
      </p:sp>
      <p:sp>
        <p:nvSpPr>
          <p:cNvPr id="6" name="Zástupný symbol pro číslo snímku 5"/>
          <p:cNvSpPr>
            <a:spLocks noGrp="1"/>
          </p:cNvSpPr>
          <p:nvPr>
            <p:ph type="sldNum" sz="quarter" idx="12"/>
          </p:nvPr>
        </p:nvSpPr>
        <p:spPr/>
        <p:txBody>
          <a:bodyPr/>
          <a:lstStyle>
            <a:extLst/>
          </a:lstStyle>
          <a:p>
            <a:fld id="{7866699C-FF4F-4CE4-970F-AD8424C8F70A}"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14" name="Volný tvar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Volný tvar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Volný tvar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Volný tvar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Volný tvar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Volný tvar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Volný tvar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Volný tvar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Volný tvar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Volný tvar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Volný tvar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Volný tvar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Volný tvar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Volný tvar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Volný tvar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Zástupný symbol pro text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cs-CZ" smtClean="0"/>
              <a:t>Klepnutím lze upravit styly předlohy textu.</a:t>
            </a:r>
          </a:p>
        </p:txBody>
      </p:sp>
      <p:sp>
        <p:nvSpPr>
          <p:cNvPr id="4" name="Zástupný symbol pro datum 3"/>
          <p:cNvSpPr>
            <a:spLocks noGrp="1"/>
          </p:cNvSpPr>
          <p:nvPr>
            <p:ph type="dt" sz="half" idx="10"/>
          </p:nvPr>
        </p:nvSpPr>
        <p:spPr/>
        <p:txBody>
          <a:bodyPr/>
          <a:lstStyle>
            <a:extLst/>
          </a:lstStyle>
          <a:p>
            <a:fld id="{8EE30F3E-3184-4FFC-AD18-AB16F7509938}" type="datetimeFigureOut">
              <a:rPr lang="cs-CZ" smtClean="0"/>
              <a:pPr/>
              <a:t>7.6.2013</a:t>
            </a:fld>
            <a:endParaRPr lang="cs-CZ"/>
          </a:p>
        </p:txBody>
      </p:sp>
      <p:sp>
        <p:nvSpPr>
          <p:cNvPr id="5" name="Zástupný symbol pro zápatí 4"/>
          <p:cNvSpPr>
            <a:spLocks noGrp="1"/>
          </p:cNvSpPr>
          <p:nvPr>
            <p:ph type="ftr" sz="quarter" idx="11"/>
          </p:nvPr>
        </p:nvSpPr>
        <p:spPr/>
        <p:txBody>
          <a:bodyPr/>
          <a:lstStyle>
            <a:extLst/>
          </a:lstStyle>
          <a:p>
            <a:endParaRPr lang="cs-CZ"/>
          </a:p>
        </p:txBody>
      </p:sp>
      <p:sp>
        <p:nvSpPr>
          <p:cNvPr id="6" name="Zástupný symbol pro číslo snímku 5"/>
          <p:cNvSpPr>
            <a:spLocks noGrp="1"/>
          </p:cNvSpPr>
          <p:nvPr>
            <p:ph type="sldNum" sz="quarter" idx="12"/>
          </p:nvPr>
        </p:nvSpPr>
        <p:spPr/>
        <p:txBody>
          <a:bodyPr/>
          <a:lstStyle>
            <a:extLst/>
          </a:lstStyle>
          <a:p>
            <a:fld id="{7866699C-FF4F-4CE4-970F-AD8424C8F70A}" type="slidenum">
              <a:rPr lang="cs-CZ" smtClean="0"/>
              <a:pPr/>
              <a:t>‹#›</a:t>
            </a:fld>
            <a:endParaRPr lang="cs-CZ"/>
          </a:p>
        </p:txBody>
      </p:sp>
      <p:sp>
        <p:nvSpPr>
          <p:cNvPr id="7" name="Obdélník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Nadpis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cs-CZ" smtClean="0"/>
              <a:t>Klepnutím lze upravit styl předlohy nadpisů.</a:t>
            </a:r>
            <a:endParaRPr kumimoji="0" lang="en-US"/>
          </a:p>
        </p:txBody>
      </p:sp>
      <p:sp>
        <p:nvSpPr>
          <p:cNvPr id="8" name="Obdélník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Obdélník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Obdélník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Obdélník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Obdélník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512064"/>
            <a:ext cx="8229600" cy="914400"/>
          </a:xfrm>
        </p:spPr>
        <p:txBody>
          <a:bodyPr/>
          <a:lstStyle>
            <a:extLst/>
          </a:lstStyle>
          <a:p>
            <a:r>
              <a:rPr kumimoji="0" lang="cs-CZ" smtClean="0"/>
              <a:t>Klepnutím lze upravit styl předlohy nadpisů.</a:t>
            </a:r>
            <a:endParaRPr kumimoji="0" lang="en-US"/>
          </a:p>
        </p:txBody>
      </p:sp>
      <p:sp>
        <p:nvSpPr>
          <p:cNvPr id="3" name="Zástupný symbol pro obsah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obsah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extLst/>
          </a:lstStyle>
          <a:p>
            <a:fld id="{8EE30F3E-3184-4FFC-AD18-AB16F7509938}" type="datetimeFigureOut">
              <a:rPr lang="cs-CZ" smtClean="0"/>
              <a:pPr/>
              <a:t>7.6.2013</a:t>
            </a:fld>
            <a:endParaRPr lang="cs-CZ"/>
          </a:p>
        </p:txBody>
      </p:sp>
      <p:sp>
        <p:nvSpPr>
          <p:cNvPr id="6" name="Zástupný symbol pro zápatí 5"/>
          <p:cNvSpPr>
            <a:spLocks noGrp="1"/>
          </p:cNvSpPr>
          <p:nvPr>
            <p:ph type="ftr" sz="quarter" idx="11"/>
          </p:nvPr>
        </p:nvSpPr>
        <p:spPr/>
        <p:txBody>
          <a:bodyPr/>
          <a:lstStyle>
            <a:extLst/>
          </a:lstStyle>
          <a:p>
            <a:endParaRPr lang="cs-CZ"/>
          </a:p>
        </p:txBody>
      </p:sp>
      <p:sp>
        <p:nvSpPr>
          <p:cNvPr id="7" name="Zástupný symbol pro číslo snímku 6"/>
          <p:cNvSpPr>
            <a:spLocks noGrp="1"/>
          </p:cNvSpPr>
          <p:nvPr>
            <p:ph type="sldNum" sz="quarter" idx="12"/>
          </p:nvPr>
        </p:nvSpPr>
        <p:spPr/>
        <p:txBody>
          <a:bodyPr/>
          <a:lstStyle>
            <a:extLst/>
          </a:lstStyle>
          <a:p>
            <a:fld id="{7866699C-FF4F-4CE4-970F-AD8424C8F70A}"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ovnání">
    <p:spTree>
      <p:nvGrpSpPr>
        <p:cNvPr id="1" name=""/>
        <p:cNvGrpSpPr/>
        <p:nvPr/>
      </p:nvGrpSpPr>
      <p:grpSpPr>
        <a:xfrm>
          <a:off x="0" y="0"/>
          <a:ext cx="0" cy="0"/>
          <a:chOff x="0" y="0"/>
          <a:chExt cx="0" cy="0"/>
        </a:xfrm>
      </p:grpSpPr>
      <p:sp>
        <p:nvSpPr>
          <p:cNvPr id="25" name="Obdélník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Nadpis 1"/>
          <p:cNvSpPr>
            <a:spLocks noGrp="1"/>
          </p:cNvSpPr>
          <p:nvPr>
            <p:ph type="title"/>
          </p:nvPr>
        </p:nvSpPr>
        <p:spPr>
          <a:xfrm>
            <a:off x="504824" y="512064"/>
            <a:ext cx="7772400" cy="914400"/>
          </a:xfrm>
        </p:spPr>
        <p:txBody>
          <a:bodyPr anchor="t"/>
          <a:lstStyle>
            <a:lvl1pPr>
              <a:defRPr sz="4000"/>
            </a:lvl1pPr>
            <a:extLst/>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cs-CZ" smtClean="0"/>
              <a:t>Klepnutím lze upravit styly předlohy textu.</a:t>
            </a:r>
          </a:p>
        </p:txBody>
      </p:sp>
      <p:sp>
        <p:nvSpPr>
          <p:cNvPr id="4" name="Zástupný symbol pro text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cs-CZ" smtClean="0"/>
              <a:t>Klepnutím lze upravit styly předlohy textu.</a:t>
            </a:r>
          </a:p>
        </p:txBody>
      </p:sp>
      <p:sp>
        <p:nvSpPr>
          <p:cNvPr id="5" name="Zástupný symbol pro obsah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6" name="Zástupný symbol pro obsah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7" name="Zástupný symbol pro datum 6"/>
          <p:cNvSpPr>
            <a:spLocks noGrp="1"/>
          </p:cNvSpPr>
          <p:nvPr>
            <p:ph type="dt" sz="half" idx="10"/>
          </p:nvPr>
        </p:nvSpPr>
        <p:spPr/>
        <p:txBody>
          <a:bodyPr/>
          <a:lstStyle>
            <a:extLst/>
          </a:lstStyle>
          <a:p>
            <a:fld id="{8EE30F3E-3184-4FFC-AD18-AB16F7509938}" type="datetimeFigureOut">
              <a:rPr lang="cs-CZ" smtClean="0"/>
              <a:pPr/>
              <a:t>7.6.2013</a:t>
            </a:fld>
            <a:endParaRPr lang="cs-CZ"/>
          </a:p>
        </p:txBody>
      </p:sp>
      <p:sp>
        <p:nvSpPr>
          <p:cNvPr id="8" name="Zástupný symbol pro zápatí 7"/>
          <p:cNvSpPr>
            <a:spLocks noGrp="1"/>
          </p:cNvSpPr>
          <p:nvPr>
            <p:ph type="ftr" sz="quarter" idx="11"/>
          </p:nvPr>
        </p:nvSpPr>
        <p:spPr/>
        <p:txBody>
          <a:bodyPr/>
          <a:lstStyle>
            <a:extLst/>
          </a:lstStyle>
          <a:p>
            <a:endParaRPr lang="cs-CZ"/>
          </a:p>
        </p:txBody>
      </p:sp>
      <p:sp>
        <p:nvSpPr>
          <p:cNvPr id="9" name="Zástupný symbol pro číslo snímku 8"/>
          <p:cNvSpPr>
            <a:spLocks noGrp="1"/>
          </p:cNvSpPr>
          <p:nvPr>
            <p:ph type="sldNum" sz="quarter" idx="12"/>
          </p:nvPr>
        </p:nvSpPr>
        <p:spPr/>
        <p:txBody>
          <a:bodyPr/>
          <a:lstStyle>
            <a:extLst/>
          </a:lstStyle>
          <a:p>
            <a:fld id="{7866699C-FF4F-4CE4-970F-AD8424C8F70A}" type="slidenum">
              <a:rPr lang="cs-CZ" smtClean="0"/>
              <a:pPr/>
              <a:t>‹#›</a:t>
            </a:fld>
            <a:endParaRPr lang="cs-CZ"/>
          </a:p>
        </p:txBody>
      </p:sp>
      <p:sp>
        <p:nvSpPr>
          <p:cNvPr id="16" name="Obdélník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Obdélník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Obdélník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Obdélník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Obdélník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Obdélník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Obdélník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Obdélník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Obdélník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914400" y="512064"/>
            <a:ext cx="7772400" cy="914400"/>
          </a:xfrm>
        </p:spPr>
        <p:txBody>
          <a:bodyPr/>
          <a:lstStyle>
            <a:lvl1pPr>
              <a:defRPr sz="4000" cap="none" baseline="0"/>
            </a:lvl1pPr>
            <a:extLst/>
          </a:lstStyle>
          <a:p>
            <a:r>
              <a:rPr kumimoji="0" lang="cs-CZ" smtClean="0"/>
              <a:t>Klepnutím lze upravit styl předlohy nadpisů.</a:t>
            </a:r>
            <a:endParaRPr kumimoji="0" lang="en-US"/>
          </a:p>
        </p:txBody>
      </p:sp>
      <p:sp>
        <p:nvSpPr>
          <p:cNvPr id="3" name="Zástupný symbol pro datum 2"/>
          <p:cNvSpPr>
            <a:spLocks noGrp="1"/>
          </p:cNvSpPr>
          <p:nvPr>
            <p:ph type="dt" sz="half" idx="10"/>
          </p:nvPr>
        </p:nvSpPr>
        <p:spPr/>
        <p:txBody>
          <a:bodyPr/>
          <a:lstStyle>
            <a:extLst/>
          </a:lstStyle>
          <a:p>
            <a:fld id="{8EE30F3E-3184-4FFC-AD18-AB16F7509938}" type="datetimeFigureOut">
              <a:rPr lang="cs-CZ" smtClean="0"/>
              <a:pPr/>
              <a:t>7.6.2013</a:t>
            </a:fld>
            <a:endParaRPr lang="cs-CZ"/>
          </a:p>
        </p:txBody>
      </p:sp>
      <p:sp>
        <p:nvSpPr>
          <p:cNvPr id="4" name="Zástupný symbol pro zápatí 3"/>
          <p:cNvSpPr>
            <a:spLocks noGrp="1"/>
          </p:cNvSpPr>
          <p:nvPr>
            <p:ph type="ftr" sz="quarter" idx="11"/>
          </p:nvPr>
        </p:nvSpPr>
        <p:spPr/>
        <p:txBody>
          <a:bodyPr/>
          <a:lstStyle>
            <a:extLst/>
          </a:lstStyle>
          <a:p>
            <a:endParaRPr lang="cs-CZ"/>
          </a:p>
        </p:txBody>
      </p:sp>
      <p:sp>
        <p:nvSpPr>
          <p:cNvPr id="5" name="Zástupný symbol pro číslo snímku 4"/>
          <p:cNvSpPr>
            <a:spLocks noGrp="1"/>
          </p:cNvSpPr>
          <p:nvPr>
            <p:ph type="sldNum" sz="quarter" idx="12"/>
          </p:nvPr>
        </p:nvSpPr>
        <p:spPr/>
        <p:txBody>
          <a:bodyPr/>
          <a:lstStyle>
            <a:extLst/>
          </a:lstStyle>
          <a:p>
            <a:fld id="{7866699C-FF4F-4CE4-970F-AD8424C8F70A}"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extLst/>
          </a:lstStyle>
          <a:p>
            <a:fld id="{8EE30F3E-3184-4FFC-AD18-AB16F7509938}" type="datetimeFigureOut">
              <a:rPr lang="cs-CZ" smtClean="0"/>
              <a:pPr/>
              <a:t>7.6.2013</a:t>
            </a:fld>
            <a:endParaRPr lang="cs-CZ"/>
          </a:p>
        </p:txBody>
      </p:sp>
      <p:sp>
        <p:nvSpPr>
          <p:cNvPr id="3" name="Zástupný symbol pro zápatí 2"/>
          <p:cNvSpPr>
            <a:spLocks noGrp="1"/>
          </p:cNvSpPr>
          <p:nvPr>
            <p:ph type="ftr" sz="quarter" idx="11"/>
          </p:nvPr>
        </p:nvSpPr>
        <p:spPr/>
        <p:txBody>
          <a:bodyPr/>
          <a:lstStyle>
            <a:extLst/>
          </a:lstStyle>
          <a:p>
            <a:endParaRPr lang="cs-CZ"/>
          </a:p>
        </p:txBody>
      </p:sp>
      <p:sp>
        <p:nvSpPr>
          <p:cNvPr id="4" name="Zástupný symbol pro číslo snímku 3"/>
          <p:cNvSpPr>
            <a:spLocks noGrp="1"/>
          </p:cNvSpPr>
          <p:nvPr>
            <p:ph type="sldNum" sz="quarter" idx="12"/>
          </p:nvPr>
        </p:nvSpPr>
        <p:spPr/>
        <p:txBody>
          <a:bodyPr/>
          <a:lstStyle>
            <a:extLst/>
          </a:lstStyle>
          <a:p>
            <a:fld id="{7866699C-FF4F-4CE4-970F-AD8424C8F70A}"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85800" y="273050"/>
            <a:ext cx="8229600" cy="1162050"/>
          </a:xfrm>
        </p:spPr>
        <p:txBody>
          <a:bodyPr anchor="ctr"/>
          <a:lstStyle>
            <a:lvl1pPr algn="l">
              <a:buNone/>
              <a:defRPr sz="3600" b="0"/>
            </a:lvl1pPr>
            <a:extLst/>
          </a:lstStyle>
          <a:p>
            <a:r>
              <a:rPr kumimoji="0" lang="cs-CZ" smtClean="0"/>
              <a:t>Klepnutím lze upravit styl předlohy nadpisů.</a:t>
            </a:r>
            <a:endParaRPr kumimoji="0" lang="en-US"/>
          </a:p>
        </p:txBody>
      </p:sp>
      <p:sp>
        <p:nvSpPr>
          <p:cNvPr id="3" name="Zástupný symbol pro text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cs-CZ" smtClean="0"/>
              <a:t>Klepnutím lze upravit styly předlohy textu.</a:t>
            </a:r>
          </a:p>
        </p:txBody>
      </p:sp>
      <p:sp>
        <p:nvSpPr>
          <p:cNvPr id="4" name="Zástupný symbol pro obsah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extLst/>
          </a:lstStyle>
          <a:p>
            <a:fld id="{8EE30F3E-3184-4FFC-AD18-AB16F7509938}" type="datetimeFigureOut">
              <a:rPr lang="cs-CZ" smtClean="0"/>
              <a:pPr/>
              <a:t>7.6.2013</a:t>
            </a:fld>
            <a:endParaRPr lang="cs-CZ"/>
          </a:p>
        </p:txBody>
      </p:sp>
      <p:sp>
        <p:nvSpPr>
          <p:cNvPr id="6" name="Zástupný symbol pro zápatí 5"/>
          <p:cNvSpPr>
            <a:spLocks noGrp="1"/>
          </p:cNvSpPr>
          <p:nvPr>
            <p:ph type="ftr" sz="quarter" idx="11"/>
          </p:nvPr>
        </p:nvSpPr>
        <p:spPr/>
        <p:txBody>
          <a:bodyPr/>
          <a:lstStyle>
            <a:extLst/>
          </a:lstStyle>
          <a:p>
            <a:endParaRPr lang="cs-CZ"/>
          </a:p>
        </p:txBody>
      </p:sp>
      <p:sp>
        <p:nvSpPr>
          <p:cNvPr id="7" name="Zástupný symbol pro číslo snímku 6"/>
          <p:cNvSpPr>
            <a:spLocks noGrp="1"/>
          </p:cNvSpPr>
          <p:nvPr>
            <p:ph type="sldNum" sz="quarter" idx="12"/>
          </p:nvPr>
        </p:nvSpPr>
        <p:spPr/>
        <p:txBody>
          <a:bodyPr/>
          <a:lstStyle>
            <a:extLst/>
          </a:lstStyle>
          <a:p>
            <a:fld id="{7866699C-FF4F-4CE4-970F-AD8424C8F70A}"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8" name="Obdélník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Přímá spojovací čára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Skupina 9"/>
          <p:cNvGrpSpPr/>
          <p:nvPr/>
        </p:nvGrpSpPr>
        <p:grpSpPr>
          <a:xfrm rot="5400000">
            <a:off x="8514581" y="1219200"/>
            <a:ext cx="132763" cy="128466"/>
            <a:chOff x="6668087" y="1297746"/>
            <a:chExt cx="161840" cy="156602"/>
          </a:xfrm>
        </p:grpSpPr>
        <p:cxnSp>
          <p:nvCxnSpPr>
            <p:cNvPr id="15" name="Přímá spojovací čára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Přímá spojovací čára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Přímá spojovací čára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Nadpis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cs-CZ" smtClean="0"/>
              <a:t>Klepnutím lze upravit styl předlohy nadpisů.</a:t>
            </a:r>
            <a:endParaRPr kumimoji="0" lang="en-US"/>
          </a:p>
        </p:txBody>
      </p:sp>
      <p:sp>
        <p:nvSpPr>
          <p:cNvPr id="3" name="Zástupný symbol pro obrázek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cs-CZ" smtClean="0"/>
              <a:t>Klepnutím na ikonu přidáte obrázek.</a:t>
            </a:r>
            <a:endParaRPr kumimoji="0" lang="en-US"/>
          </a:p>
        </p:txBody>
      </p:sp>
      <p:sp>
        <p:nvSpPr>
          <p:cNvPr id="4" name="Zástupný symbol pro text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cs-CZ" smtClean="0"/>
              <a:t>Klepnutím lze upravit styly předlohy textu.</a:t>
            </a:r>
          </a:p>
        </p:txBody>
      </p:sp>
      <p:grpSp>
        <p:nvGrpSpPr>
          <p:cNvPr id="14" name="Skupina 13"/>
          <p:cNvGrpSpPr/>
          <p:nvPr/>
        </p:nvGrpSpPr>
        <p:grpSpPr>
          <a:xfrm rot="5400000">
            <a:off x="8666981" y="1371600"/>
            <a:ext cx="132763" cy="128466"/>
            <a:chOff x="6668087" y="1297746"/>
            <a:chExt cx="161840" cy="156602"/>
          </a:xfrm>
        </p:grpSpPr>
        <p:cxnSp>
          <p:nvCxnSpPr>
            <p:cNvPr id="11" name="Přímá spojovací čára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Přímá spojovací čára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Přímá spojovací čára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Skupina 17"/>
          <p:cNvGrpSpPr/>
          <p:nvPr/>
        </p:nvGrpSpPr>
        <p:grpSpPr>
          <a:xfrm rot="5400000">
            <a:off x="8320088" y="1474763"/>
            <a:ext cx="132763" cy="128466"/>
            <a:chOff x="6668087" y="1297746"/>
            <a:chExt cx="161840" cy="156602"/>
          </a:xfrm>
        </p:grpSpPr>
        <p:cxnSp>
          <p:nvCxnSpPr>
            <p:cNvPr id="19" name="Přímá spojovací čára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Přímá spojovací čára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Přímá spojovací čára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Zástupný symbol pro datum 4"/>
          <p:cNvSpPr>
            <a:spLocks noGrp="1"/>
          </p:cNvSpPr>
          <p:nvPr>
            <p:ph type="dt" sz="half" idx="10"/>
          </p:nvPr>
        </p:nvSpPr>
        <p:spPr>
          <a:xfrm>
            <a:off x="6477000" y="55499"/>
            <a:ext cx="2133600" cy="365125"/>
          </a:xfrm>
        </p:spPr>
        <p:txBody>
          <a:bodyPr/>
          <a:lstStyle>
            <a:extLst/>
          </a:lstStyle>
          <a:p>
            <a:fld id="{8EE30F3E-3184-4FFC-AD18-AB16F7509938}" type="datetimeFigureOut">
              <a:rPr lang="cs-CZ" smtClean="0"/>
              <a:pPr/>
              <a:t>7.6.2013</a:t>
            </a:fld>
            <a:endParaRPr lang="cs-CZ"/>
          </a:p>
        </p:txBody>
      </p:sp>
      <p:sp>
        <p:nvSpPr>
          <p:cNvPr id="6" name="Zástupný symbol pro zápatí 5"/>
          <p:cNvSpPr>
            <a:spLocks noGrp="1"/>
          </p:cNvSpPr>
          <p:nvPr>
            <p:ph type="ftr" sz="quarter" idx="11"/>
          </p:nvPr>
        </p:nvSpPr>
        <p:spPr>
          <a:xfrm>
            <a:off x="914400" y="55499"/>
            <a:ext cx="5562600" cy="365125"/>
          </a:xfrm>
        </p:spPr>
        <p:txBody>
          <a:bodyPr/>
          <a:lstStyle>
            <a:extLst/>
          </a:lstStyle>
          <a:p>
            <a:endParaRPr lang="cs-CZ"/>
          </a:p>
        </p:txBody>
      </p:sp>
      <p:sp>
        <p:nvSpPr>
          <p:cNvPr id="7" name="Zástupný symbol pro číslo snímku 6"/>
          <p:cNvSpPr>
            <a:spLocks noGrp="1"/>
          </p:cNvSpPr>
          <p:nvPr>
            <p:ph type="sldNum" sz="quarter" idx="12"/>
          </p:nvPr>
        </p:nvSpPr>
        <p:spPr>
          <a:xfrm>
            <a:off x="8610600" y="55499"/>
            <a:ext cx="457200" cy="365125"/>
          </a:xfrm>
        </p:spPr>
        <p:txBody>
          <a:bodyPr/>
          <a:lstStyle>
            <a:extLst/>
          </a:lstStyle>
          <a:p>
            <a:fld id="{7866699C-FF4F-4CE4-970F-AD8424C8F70A}"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Obdélník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bdélník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Obdélník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Obdélník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Obdélník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Obdélník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Obdélník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Obdélník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Obdélník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Zástupný symbol pro nadpis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cs-CZ" smtClean="0"/>
              <a:t>Klepnutím lze upravit styl předlohy nadpisů.</a:t>
            </a:r>
            <a:endParaRPr kumimoji="0" lang="en-US"/>
          </a:p>
        </p:txBody>
      </p:sp>
      <p:sp>
        <p:nvSpPr>
          <p:cNvPr id="13" name="Zástupný symbol pro text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cs-CZ" smtClean="0"/>
              <a:t>Klepnutím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14" name="Zástupný symbol pro datum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8EE30F3E-3184-4FFC-AD18-AB16F7509938}" type="datetimeFigureOut">
              <a:rPr lang="cs-CZ" smtClean="0"/>
              <a:pPr/>
              <a:t>7.6.2013</a:t>
            </a:fld>
            <a:endParaRPr lang="cs-CZ"/>
          </a:p>
        </p:txBody>
      </p:sp>
      <p:sp>
        <p:nvSpPr>
          <p:cNvPr id="3" name="Zástupný symbol pro zápatí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cs-CZ"/>
          </a:p>
        </p:txBody>
      </p:sp>
      <p:sp>
        <p:nvSpPr>
          <p:cNvPr id="23" name="Zástupný symbol pro číslo snímku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7866699C-FF4F-4CE4-970F-AD8424C8F70A}" type="slidenum">
              <a:rPr lang="cs-CZ" smtClean="0"/>
              <a:pPr/>
              <a:t>‹#›</a:t>
            </a:fld>
            <a:endParaRPr lang="cs-CZ"/>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hedvabnastezka.cz/photo_popup/v-zastaveni-na-via-dolorosa?back=http://www.hedvabnastezka.cz/album_popup/cesta-utrpeni-jeruzalemem?id_photo=10908&amp;photo_page=1" TargetMode="External"/><Relationship Id="rId1" Type="http://schemas.openxmlformats.org/officeDocument/2006/relationships/slideLayout" Target="../slideLayouts/slideLayout8.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2538572"/>
            <a:ext cx="6949659" cy="166199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49263" algn="l" defTabSz="914400" rtl="0" eaLnBrk="1" fontAlgn="base" latinLnBrk="0" hangingPunct="1">
              <a:lnSpc>
                <a:spcPct val="100000"/>
              </a:lnSpc>
              <a:spcBef>
                <a:spcPct val="0"/>
              </a:spcBef>
              <a:spcAft>
                <a:spcPct val="0"/>
              </a:spcAft>
              <a:buClrTx/>
              <a:buSzTx/>
              <a:buFontTx/>
              <a:buNone/>
              <a:tabLst/>
            </a:pPr>
            <a:r>
              <a:rPr kumimoji="0" lang="cs-CZ" sz="1400" b="0" i="0" u="none" strike="noStrike" cap="none" normalizeH="0" baseline="0" dirty="0" smtClean="0">
                <a:ln>
                  <a:noFill/>
                </a:ln>
                <a:solidFill>
                  <a:schemeClr val="tx1"/>
                </a:solidFill>
                <a:effectLst/>
                <a:latin typeface="Arial" pitchFamily="34" charset="0"/>
                <a:ea typeface="Times New Roman" pitchFamily="18" charset="0"/>
              </a:rPr>
              <a:t>Prioritní osa: 1  − Počáteční vzdělávání</a:t>
            </a:r>
            <a:endParaRPr kumimoji="0" lang="cs-CZ" sz="900" b="0" i="0" u="none" strike="noStrike" cap="none" normalizeH="0" baseline="0" dirty="0" smtClean="0">
              <a:ln>
                <a:noFill/>
              </a:ln>
              <a:solidFill>
                <a:schemeClr val="tx1"/>
              </a:solidFill>
              <a:effectLst/>
              <a:latin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cs-CZ" sz="1400" b="0" i="0" u="none" strike="noStrike" cap="none" normalizeH="0" baseline="0" dirty="0" smtClean="0">
                <a:ln>
                  <a:noFill/>
                </a:ln>
                <a:solidFill>
                  <a:schemeClr val="tx1"/>
                </a:solidFill>
                <a:effectLst/>
                <a:latin typeface="Arial" pitchFamily="34" charset="0"/>
                <a:ea typeface="Times New Roman" pitchFamily="18" charset="0"/>
              </a:rPr>
              <a:t>Oblast podpory: 1.4 − Zlepšení podmínek pro vzdělávání na základních školách</a:t>
            </a:r>
            <a:endParaRPr kumimoji="0" lang="cs-CZ" sz="900" b="0" i="0" u="none" strike="noStrike" cap="none" normalizeH="0" baseline="0" dirty="0" smtClean="0">
              <a:ln>
                <a:noFill/>
              </a:ln>
              <a:solidFill>
                <a:schemeClr val="tx1"/>
              </a:solidFill>
              <a:effectLst/>
              <a:latin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cs-CZ" sz="1400" b="0" i="0" u="none" strike="noStrike" cap="none" normalizeH="0" baseline="0" dirty="0" smtClean="0">
              <a:ln>
                <a:noFill/>
              </a:ln>
              <a:solidFill>
                <a:schemeClr val="tx1"/>
              </a:solidFill>
              <a:effectLst/>
              <a:latin typeface="Arial" pitchFamily="34" charset="0"/>
              <a:ea typeface="Times New Roman" pitchFamily="18"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cs-CZ" sz="1400" b="0" i="0" u="none" strike="noStrike" cap="none" normalizeH="0" baseline="0" dirty="0" smtClean="0">
                <a:ln>
                  <a:noFill/>
                </a:ln>
                <a:solidFill>
                  <a:schemeClr val="tx1"/>
                </a:solidFill>
                <a:effectLst/>
                <a:latin typeface="Arial" pitchFamily="34" charset="0"/>
                <a:ea typeface="Times New Roman" pitchFamily="18" charset="0"/>
              </a:rPr>
              <a:t>Registrační číslo projektu: CZ.1.07/1.4.00/21.0059</a:t>
            </a:r>
            <a:endParaRPr kumimoji="0" lang="cs-CZ" sz="900" b="0" i="0" u="none" strike="noStrike" cap="none" normalizeH="0" baseline="0" dirty="0" smtClean="0">
              <a:ln>
                <a:noFill/>
              </a:ln>
              <a:solidFill>
                <a:schemeClr val="tx1"/>
              </a:solidFill>
              <a:effectLst/>
              <a:latin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cs-CZ" sz="1400" b="0" i="0" u="none" strike="noStrike" cap="none" normalizeH="0" baseline="0" dirty="0" smtClean="0">
                <a:ln>
                  <a:noFill/>
                </a:ln>
                <a:solidFill>
                  <a:schemeClr val="tx1"/>
                </a:solidFill>
                <a:effectLst/>
                <a:latin typeface="Arial" pitchFamily="34" charset="0"/>
                <a:ea typeface="Times New Roman" pitchFamily="18" charset="0"/>
              </a:rPr>
              <a:t>Název projektu: Inovace výuky prostřednictvím IT</a:t>
            </a:r>
            <a:endParaRPr kumimoji="0" lang="cs-CZ" sz="900" b="0" i="0" u="none" strike="noStrike" cap="none" normalizeH="0" baseline="0" dirty="0" smtClean="0">
              <a:ln>
                <a:noFill/>
              </a:ln>
              <a:solidFill>
                <a:schemeClr val="tx1"/>
              </a:solidFill>
              <a:effectLst/>
              <a:latin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cs-CZ" sz="1400" b="0" i="0" u="none" strike="noStrike" cap="none" normalizeH="0" baseline="0" dirty="0" smtClean="0">
                <a:ln>
                  <a:noFill/>
                </a:ln>
                <a:solidFill>
                  <a:schemeClr val="tx1"/>
                </a:solidFill>
                <a:effectLst/>
                <a:latin typeface="Arial" pitchFamily="34" charset="0"/>
                <a:ea typeface="Times New Roman" pitchFamily="18" charset="0"/>
              </a:rPr>
              <a:t>Název příjemce dotace: 4. základní škola Cheb, Hradební 14</a:t>
            </a:r>
            <a:endParaRPr kumimoji="0" lang="cs-CZ" sz="900" b="0" i="0" u="none" strike="noStrike" cap="none" normalizeH="0" baseline="0" dirty="0" smtClean="0">
              <a:ln>
                <a:noFill/>
              </a:ln>
              <a:solidFill>
                <a:schemeClr val="tx1"/>
              </a:solidFill>
              <a:effectLst/>
              <a:latin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dirty="0" smtClean="0">
              <a:ln>
                <a:noFill/>
              </a:ln>
              <a:solidFill>
                <a:schemeClr val="tx1"/>
              </a:solidFill>
              <a:effectLst/>
              <a:latin typeface="Arial" pitchFamily="34" charset="0"/>
            </a:endParaRPr>
          </a:p>
        </p:txBody>
      </p:sp>
      <p:pic>
        <p:nvPicPr>
          <p:cNvPr id="1026" name="obrázek 3"/>
          <p:cNvPicPr>
            <a:picLocks noChangeAspect="1" noChangeArrowheads="1"/>
          </p:cNvPicPr>
          <p:nvPr/>
        </p:nvPicPr>
        <p:blipFill>
          <a:blip r:embed="rId2" cstate="print"/>
          <a:srcRect/>
          <a:stretch>
            <a:fillRect/>
          </a:stretch>
        </p:blipFill>
        <p:spPr bwMode="auto">
          <a:xfrm>
            <a:off x="539552" y="692696"/>
            <a:ext cx="5745163" cy="1404937"/>
          </a:xfrm>
          <a:prstGeom prst="rect">
            <a:avLst/>
          </a:prstGeom>
          <a:solidFill>
            <a:srgbClr val="FFFFFF"/>
          </a:solid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Zástupný symbol pro text 2"/>
          <p:cNvSpPr>
            <a:spLocks noGrp="1"/>
          </p:cNvSpPr>
          <p:nvPr>
            <p:ph type="body" idx="1"/>
          </p:nvPr>
        </p:nvSpPr>
        <p:spPr>
          <a:xfrm>
            <a:off x="683568" y="1340768"/>
            <a:ext cx="7249474" cy="2664296"/>
          </a:xfrm>
        </p:spPr>
        <p:txBody>
          <a:bodyPr>
            <a:normAutofit/>
          </a:bodyPr>
          <a:lstStyle/>
          <a:p>
            <a:r>
              <a:rPr lang="cs-CZ" sz="1800" dirty="0" smtClean="0">
                <a:solidFill>
                  <a:schemeClr val="tx1"/>
                </a:solidFill>
              </a:rPr>
              <a:t>Křížová cesta je zpodobení utrpení Krista na poslední jeho cestě z domu Pilátova až na horu Kalvárii (Golgota).</a:t>
            </a:r>
          </a:p>
          <a:p>
            <a:r>
              <a:rPr lang="cs-CZ" sz="1800" dirty="0" smtClean="0">
                <a:solidFill>
                  <a:schemeClr val="tx1"/>
                </a:solidFill>
              </a:rPr>
              <a:t>Nejčastěji vede pod širým nebem do kopce a má obvykle čtrnáct zastavení, jež jsou vyznačena výjevy z poslední cesty a Umučení Páně. Na kopci na nejvyšším místě se nalézá kříž nebo bazilika s Božím hrobem.</a:t>
            </a:r>
          </a:p>
          <a:p>
            <a:endParaRPr lang="cs-CZ" sz="1800" dirty="0" smtClean="0">
              <a:solidFill>
                <a:schemeClr val="tx1"/>
              </a:solidFill>
            </a:endParaRPr>
          </a:p>
          <a:p>
            <a:r>
              <a:rPr lang="cs-CZ" sz="1800" dirty="0" smtClean="0">
                <a:solidFill>
                  <a:schemeClr val="tx1"/>
                </a:solidFill>
              </a:rPr>
              <a:t>Společně si projdeme tu jedinou pravou Křížovou cestu, kterou najdeme?</a:t>
            </a:r>
          </a:p>
          <a:p>
            <a:endParaRPr lang="cs-CZ" sz="1800" dirty="0" smtClean="0">
              <a:solidFill>
                <a:schemeClr val="tx1"/>
              </a:solidFill>
            </a:endParaRPr>
          </a:p>
          <a:p>
            <a:endParaRPr lang="cs-CZ" sz="1800" dirty="0" smtClean="0">
              <a:solidFill>
                <a:schemeClr val="tx1"/>
              </a:solidFill>
            </a:endParaRPr>
          </a:p>
          <a:p>
            <a:endParaRPr lang="cs-CZ" dirty="0" smtClean="0"/>
          </a:p>
          <a:p>
            <a:endParaRPr lang="cs-CZ" dirty="0"/>
          </a:p>
        </p:txBody>
      </p:sp>
      <p:sp>
        <p:nvSpPr>
          <p:cNvPr id="2" name="Nadpis 1"/>
          <p:cNvSpPr>
            <a:spLocks noGrp="1"/>
          </p:cNvSpPr>
          <p:nvPr>
            <p:ph type="title"/>
          </p:nvPr>
        </p:nvSpPr>
        <p:spPr/>
        <p:txBody>
          <a:bodyPr/>
          <a:lstStyle/>
          <a:p>
            <a:r>
              <a:rPr lang="cs-CZ" dirty="0" smtClean="0"/>
              <a:t>Velký pátek</a:t>
            </a:r>
            <a:endParaRPr lang="cs-CZ" dirty="0"/>
          </a:p>
        </p:txBody>
      </p:sp>
      <p:sp>
        <p:nvSpPr>
          <p:cNvPr id="4" name="Obdélník 3"/>
          <p:cNvSpPr/>
          <p:nvPr/>
        </p:nvSpPr>
        <p:spPr>
          <a:xfrm>
            <a:off x="827584" y="3861048"/>
            <a:ext cx="6231578" cy="923330"/>
          </a:xfrm>
          <a:prstGeom prst="rect">
            <a:avLst/>
          </a:prstGeom>
          <a:noFill/>
        </p:spPr>
        <p:txBody>
          <a:bodyPr wrap="none" lIns="91440" tIns="45720" rIns="91440" bIns="45720">
            <a:spAutoFit/>
          </a:bodyPr>
          <a:lstStyle/>
          <a:p>
            <a:pPr algn="ctr"/>
            <a:r>
              <a:rPr lang="cs-CZ" sz="54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Ve městě Jeruzalém</a:t>
            </a:r>
            <a:endParaRPr lang="cs-CZ" sz="54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450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p:val>
                                            <p:fltVal val="0"/>
                                          </p:val>
                                        </p:tav>
                                        <p:tav tm="100000">
                                          <p:val>
                                            <p:strVal val="#ppt_w"/>
                                          </p:val>
                                        </p:tav>
                                      </p:tavLst>
                                    </p:anim>
                                    <p:anim calcmode="lin" valueType="num">
                                      <p:cBhvr>
                                        <p:cTn id="8" dur="5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Zastavení 1. </a:t>
            </a:r>
            <a:br>
              <a:rPr lang="cs-CZ" dirty="0" smtClean="0"/>
            </a:br>
            <a:endParaRPr lang="cs-CZ" dirty="0"/>
          </a:p>
        </p:txBody>
      </p:sp>
      <p:sp>
        <p:nvSpPr>
          <p:cNvPr id="6" name="Zástupný symbol pro text 5"/>
          <p:cNvSpPr>
            <a:spLocks noGrp="1"/>
          </p:cNvSpPr>
          <p:nvPr>
            <p:ph type="body" idx="2"/>
          </p:nvPr>
        </p:nvSpPr>
        <p:spPr/>
        <p:txBody>
          <a:bodyPr/>
          <a:lstStyle/>
          <a:p>
            <a:r>
              <a:rPr lang="cs-CZ" dirty="0" smtClean="0"/>
              <a:t>Ježíš je vydán na smrt.</a:t>
            </a:r>
          </a:p>
          <a:p>
            <a:r>
              <a:rPr lang="cs-CZ" dirty="0" smtClean="0"/>
              <a:t>První zastavení je na místě, kde je </a:t>
            </a:r>
            <a:r>
              <a:rPr lang="cs-CZ" dirty="0" err="1" smtClean="0"/>
              <a:t>Ježiš</a:t>
            </a:r>
            <a:r>
              <a:rPr lang="cs-CZ" dirty="0" smtClean="0"/>
              <a:t> odsouzen k smrti a kde byl souzen Pilátem Pontským. Tehdy tu stála pevnost Antonia, postavená Herodem Velikým, dnes tu stojí </a:t>
            </a:r>
            <a:r>
              <a:rPr lang="cs-CZ" dirty="0" err="1" smtClean="0"/>
              <a:t>Omarova</a:t>
            </a:r>
            <a:r>
              <a:rPr lang="cs-CZ" dirty="0" smtClean="0"/>
              <a:t> </a:t>
            </a:r>
            <a:r>
              <a:rPr lang="cs-CZ" dirty="0" err="1" smtClean="0"/>
              <a:t>medresa</a:t>
            </a:r>
            <a:r>
              <a:rPr lang="cs-CZ" dirty="0" smtClean="0"/>
              <a:t> (škola koránu).</a:t>
            </a:r>
          </a:p>
          <a:p>
            <a:endParaRPr lang="cs-CZ" dirty="0"/>
          </a:p>
        </p:txBody>
      </p:sp>
      <p:pic>
        <p:nvPicPr>
          <p:cNvPr id="7" name="Obrázek 6" descr="Na cestě můžete slyšet hlasitý zpěv muezzínů z okolo stojících minaretů. Via Dolorosa"/>
          <p:cNvPicPr>
            <a:picLocks noChangeAspect="1"/>
          </p:cNvPicPr>
          <p:nvPr/>
        </p:nvPicPr>
        <p:blipFill>
          <a:blip r:embed="rId2" cstate="print"/>
          <a:srcRect b="5740"/>
          <a:stretch>
            <a:fillRect/>
          </a:stretch>
        </p:blipFill>
        <p:spPr bwMode="auto">
          <a:xfrm>
            <a:off x="4283968" y="1268760"/>
            <a:ext cx="3960000" cy="49732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Zastavení 2. </a:t>
            </a:r>
            <a:br>
              <a:rPr lang="cs-CZ" dirty="0" smtClean="0"/>
            </a:br>
            <a:endParaRPr lang="cs-CZ" dirty="0"/>
          </a:p>
        </p:txBody>
      </p:sp>
      <p:sp>
        <p:nvSpPr>
          <p:cNvPr id="6" name="Zástupný symbol pro text 5"/>
          <p:cNvSpPr>
            <a:spLocks noGrp="1"/>
          </p:cNvSpPr>
          <p:nvPr>
            <p:ph type="body" idx="2"/>
          </p:nvPr>
        </p:nvSpPr>
        <p:spPr/>
        <p:txBody>
          <a:bodyPr/>
          <a:lstStyle/>
          <a:p>
            <a:r>
              <a:rPr lang="cs-CZ" dirty="0" smtClean="0"/>
              <a:t>Ježíš zvedá kříž. Tvoří jí kaple Odsouzení a kaple Zbičování.</a:t>
            </a:r>
          </a:p>
          <a:p>
            <a:endParaRPr lang="cs-CZ" dirty="0"/>
          </a:p>
        </p:txBody>
      </p:sp>
      <p:pic>
        <p:nvPicPr>
          <p:cNvPr id="5" name="Obrázek 4" descr="C:\Documents and Settings\PC014\Plocha\Izrael\P7243931.JPG"/>
          <p:cNvPicPr/>
          <p:nvPr/>
        </p:nvPicPr>
        <p:blipFill>
          <a:blip r:embed="rId2" cstate="print"/>
          <a:srcRect/>
          <a:stretch>
            <a:fillRect/>
          </a:stretch>
        </p:blipFill>
        <p:spPr bwMode="auto">
          <a:xfrm>
            <a:off x="827584" y="2996952"/>
            <a:ext cx="3816424" cy="2808312"/>
          </a:xfrm>
          <a:prstGeom prst="rect">
            <a:avLst/>
          </a:prstGeom>
          <a:noFill/>
          <a:ln w="9525">
            <a:noFill/>
            <a:miter lim="800000"/>
            <a:headEnd/>
            <a:tailEnd/>
          </a:ln>
        </p:spPr>
      </p:pic>
      <p:pic>
        <p:nvPicPr>
          <p:cNvPr id="7" name="Obrázek 6" descr="C:\Documents and Settings\PC014\Plocha\Izrael\P7243927.JPG"/>
          <p:cNvPicPr/>
          <p:nvPr/>
        </p:nvPicPr>
        <p:blipFill>
          <a:blip r:embed="rId3" cstate="print"/>
          <a:srcRect/>
          <a:stretch>
            <a:fillRect/>
          </a:stretch>
        </p:blipFill>
        <p:spPr bwMode="auto">
          <a:xfrm>
            <a:off x="4860032" y="1124744"/>
            <a:ext cx="3600400" cy="46843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Zastavení 3. </a:t>
            </a:r>
            <a:br>
              <a:rPr lang="cs-CZ" dirty="0" smtClean="0"/>
            </a:br>
            <a:endParaRPr lang="cs-CZ" dirty="0"/>
          </a:p>
        </p:txBody>
      </p:sp>
      <p:sp>
        <p:nvSpPr>
          <p:cNvPr id="6" name="Zástupný symbol pro text 5"/>
          <p:cNvSpPr>
            <a:spLocks noGrp="1"/>
          </p:cNvSpPr>
          <p:nvPr>
            <p:ph type="body" idx="2"/>
          </p:nvPr>
        </p:nvSpPr>
        <p:spPr>
          <a:xfrm>
            <a:off x="683568" y="1052736"/>
            <a:ext cx="2514600" cy="4572000"/>
          </a:xfrm>
        </p:spPr>
        <p:txBody>
          <a:bodyPr/>
          <a:lstStyle/>
          <a:p>
            <a:r>
              <a:rPr lang="cs-CZ" dirty="0" smtClean="0"/>
              <a:t>Ježíš padá poprvé pod tíhou kříže. Stojí tu polská kaple, jejíž reliéf zobrazuje tuto scénu.</a:t>
            </a:r>
          </a:p>
          <a:p>
            <a:endParaRPr lang="cs-CZ" dirty="0"/>
          </a:p>
        </p:txBody>
      </p:sp>
      <p:pic>
        <p:nvPicPr>
          <p:cNvPr id="8" name="Obrázek 7" descr="III. zastavení na Via Dolorosa"/>
          <p:cNvPicPr/>
          <p:nvPr/>
        </p:nvPicPr>
        <p:blipFill>
          <a:blip r:embed="rId2" cstate="print"/>
          <a:srcRect/>
          <a:stretch>
            <a:fillRect/>
          </a:stretch>
        </p:blipFill>
        <p:spPr bwMode="auto">
          <a:xfrm>
            <a:off x="827584" y="2348880"/>
            <a:ext cx="3238500" cy="4314825"/>
          </a:xfrm>
          <a:prstGeom prst="rect">
            <a:avLst/>
          </a:prstGeom>
          <a:noFill/>
          <a:ln w="9525">
            <a:noFill/>
            <a:miter lim="800000"/>
            <a:headEnd/>
            <a:tailEnd/>
          </a:ln>
        </p:spPr>
      </p:pic>
      <p:pic>
        <p:nvPicPr>
          <p:cNvPr id="9" name="Obrázek 8" descr="C:\Documents and Settings\PC014\Plocha\Izrael\P7243938.JPG"/>
          <p:cNvPicPr/>
          <p:nvPr/>
        </p:nvPicPr>
        <p:blipFill>
          <a:blip r:embed="rId3" cstate="print"/>
          <a:srcRect/>
          <a:stretch>
            <a:fillRect/>
          </a:stretch>
        </p:blipFill>
        <p:spPr bwMode="auto">
          <a:xfrm>
            <a:off x="4644008" y="1340768"/>
            <a:ext cx="3960000" cy="53285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Zastavení 4. </a:t>
            </a:r>
            <a:br>
              <a:rPr lang="cs-CZ" dirty="0" smtClean="0"/>
            </a:br>
            <a:endParaRPr lang="cs-CZ" dirty="0"/>
          </a:p>
        </p:txBody>
      </p:sp>
      <p:sp>
        <p:nvSpPr>
          <p:cNvPr id="6" name="Zástupný symbol pro text 5"/>
          <p:cNvSpPr>
            <a:spLocks noGrp="1"/>
          </p:cNvSpPr>
          <p:nvPr>
            <p:ph type="body" idx="2"/>
          </p:nvPr>
        </p:nvSpPr>
        <p:spPr>
          <a:xfrm>
            <a:off x="683568" y="1052736"/>
            <a:ext cx="2514600" cy="4572000"/>
          </a:xfrm>
        </p:spPr>
        <p:txBody>
          <a:bodyPr/>
          <a:lstStyle/>
          <a:p>
            <a:r>
              <a:rPr lang="cs-CZ" dirty="0" smtClean="0"/>
              <a:t>Ježíš se setkává s matkou. Panna Marie vystoupila z davu, aby spatřila svého syna.</a:t>
            </a:r>
          </a:p>
          <a:p>
            <a:endParaRPr lang="cs-CZ" dirty="0" smtClean="0"/>
          </a:p>
          <a:p>
            <a:endParaRPr lang="cs-CZ" dirty="0"/>
          </a:p>
        </p:txBody>
      </p:sp>
      <p:pic>
        <p:nvPicPr>
          <p:cNvPr id="7" name="Obrázek 6" descr="IV. zastavení na Via Dolorosa"/>
          <p:cNvPicPr/>
          <p:nvPr/>
        </p:nvPicPr>
        <p:blipFill>
          <a:blip r:embed="rId2" cstate="print"/>
          <a:srcRect/>
          <a:stretch>
            <a:fillRect/>
          </a:stretch>
        </p:blipFill>
        <p:spPr bwMode="auto">
          <a:xfrm>
            <a:off x="827584" y="2420888"/>
            <a:ext cx="3240000" cy="4176464"/>
          </a:xfrm>
          <a:prstGeom prst="rect">
            <a:avLst/>
          </a:prstGeom>
          <a:noFill/>
          <a:ln w="9525">
            <a:noFill/>
            <a:miter lim="800000"/>
            <a:headEnd/>
            <a:tailEnd/>
          </a:ln>
        </p:spPr>
      </p:pic>
      <p:pic>
        <p:nvPicPr>
          <p:cNvPr id="10" name="Obrázek 9" descr="C:\Documents and Settings\PC014\Plocha\Izrael\P7243940.JPG"/>
          <p:cNvPicPr/>
          <p:nvPr/>
        </p:nvPicPr>
        <p:blipFill>
          <a:blip r:embed="rId3" cstate="print"/>
          <a:srcRect/>
          <a:stretch>
            <a:fillRect/>
          </a:stretch>
        </p:blipFill>
        <p:spPr bwMode="auto">
          <a:xfrm>
            <a:off x="4572000" y="1556792"/>
            <a:ext cx="3960000" cy="5040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Zastavení 5. </a:t>
            </a:r>
            <a:br>
              <a:rPr lang="cs-CZ" dirty="0" smtClean="0"/>
            </a:br>
            <a:endParaRPr lang="cs-CZ" dirty="0"/>
          </a:p>
        </p:txBody>
      </p:sp>
      <p:sp>
        <p:nvSpPr>
          <p:cNvPr id="6" name="Zástupný symbol pro text 5"/>
          <p:cNvSpPr>
            <a:spLocks noGrp="1"/>
          </p:cNvSpPr>
          <p:nvPr>
            <p:ph type="body" idx="2"/>
          </p:nvPr>
        </p:nvSpPr>
        <p:spPr>
          <a:xfrm>
            <a:off x="685800" y="1435100"/>
            <a:ext cx="2878088" cy="4572000"/>
          </a:xfrm>
        </p:spPr>
        <p:txBody>
          <a:bodyPr/>
          <a:lstStyle/>
          <a:p>
            <a:r>
              <a:rPr lang="cs-CZ" dirty="0" smtClean="0"/>
              <a:t>Když vycházeli, potkali jednoho člověka z </a:t>
            </a:r>
            <a:r>
              <a:rPr lang="cs-CZ" dirty="0" err="1" smtClean="0"/>
              <a:t>Kyrény</a:t>
            </a:r>
            <a:r>
              <a:rPr lang="cs-CZ" dirty="0" smtClean="0"/>
              <a:t>, jmenoval se Šimon. Toho přinutili, aby mu nesl kříž. Matouš 27,32</a:t>
            </a:r>
          </a:p>
          <a:p>
            <a:endParaRPr lang="cs-CZ" dirty="0"/>
          </a:p>
        </p:txBody>
      </p:sp>
      <p:pic>
        <p:nvPicPr>
          <p:cNvPr id="8" name="Obrázek 7" descr="V. zastavení na Via Dolorosa">
            <a:hlinkClick r:id="rId2"/>
          </p:cNvPr>
          <p:cNvPicPr/>
          <p:nvPr/>
        </p:nvPicPr>
        <p:blipFill>
          <a:blip r:embed="rId3" cstate="print"/>
          <a:srcRect/>
          <a:stretch>
            <a:fillRect/>
          </a:stretch>
        </p:blipFill>
        <p:spPr bwMode="auto">
          <a:xfrm>
            <a:off x="827584" y="3717032"/>
            <a:ext cx="3816000" cy="2428875"/>
          </a:xfrm>
          <a:prstGeom prst="rect">
            <a:avLst/>
          </a:prstGeom>
          <a:noFill/>
          <a:ln w="9525">
            <a:noFill/>
            <a:miter lim="800000"/>
            <a:headEnd/>
            <a:tailEnd/>
          </a:ln>
        </p:spPr>
      </p:pic>
      <p:pic>
        <p:nvPicPr>
          <p:cNvPr id="10" name="Obrázek 9" descr="Každý poutník si může sám projít svoji Viu Dolorosu"/>
          <p:cNvPicPr>
            <a:picLocks noChangeAspect="1"/>
          </p:cNvPicPr>
          <p:nvPr/>
        </p:nvPicPr>
        <p:blipFill>
          <a:blip r:embed="rId4" cstate="print"/>
          <a:srcRect/>
          <a:stretch>
            <a:fillRect/>
          </a:stretch>
        </p:blipFill>
        <p:spPr bwMode="auto">
          <a:xfrm>
            <a:off x="4860032" y="908720"/>
            <a:ext cx="3960000" cy="52761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Zastavení 6. </a:t>
            </a:r>
            <a:br>
              <a:rPr lang="cs-CZ" dirty="0" smtClean="0"/>
            </a:br>
            <a:endParaRPr lang="cs-CZ" dirty="0"/>
          </a:p>
        </p:txBody>
      </p:sp>
      <p:sp>
        <p:nvSpPr>
          <p:cNvPr id="6" name="Zástupný symbol pro text 5"/>
          <p:cNvSpPr>
            <a:spLocks noGrp="1"/>
          </p:cNvSpPr>
          <p:nvPr>
            <p:ph type="body" idx="2"/>
          </p:nvPr>
        </p:nvSpPr>
        <p:spPr>
          <a:xfrm>
            <a:off x="685800" y="1435100"/>
            <a:ext cx="2878088" cy="4572000"/>
          </a:xfrm>
        </p:spPr>
        <p:txBody>
          <a:bodyPr/>
          <a:lstStyle/>
          <a:p>
            <a:r>
              <a:rPr lang="cs-CZ" dirty="0" smtClean="0"/>
              <a:t>Veronika podává Ježíšovi roušku. Na roušku se otiskl jeho obličej a stala se tak jednou z nejsvětějších relikvií. Nyní zde stojí Kaple Malých sester Ježíšových a stojí na místě, kde podle tradice stál dům Veroniky. </a:t>
            </a:r>
          </a:p>
          <a:p>
            <a:endParaRPr lang="cs-CZ" dirty="0" smtClean="0"/>
          </a:p>
          <a:p>
            <a:endParaRPr lang="cs-CZ" dirty="0"/>
          </a:p>
        </p:txBody>
      </p:sp>
      <p:pic>
        <p:nvPicPr>
          <p:cNvPr id="7" name="Obrázek 6" descr="C:\Documents and Settings\PC014\Plocha\Izrael\P7243946.JPG"/>
          <p:cNvPicPr>
            <a:picLocks noChangeAspect="1"/>
          </p:cNvPicPr>
          <p:nvPr/>
        </p:nvPicPr>
        <p:blipFill>
          <a:blip r:embed="rId2" cstate="print"/>
          <a:srcRect/>
          <a:stretch>
            <a:fillRect/>
          </a:stretch>
        </p:blipFill>
        <p:spPr bwMode="auto">
          <a:xfrm>
            <a:off x="4499992" y="1196752"/>
            <a:ext cx="3960000" cy="52877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Zastavení 7. </a:t>
            </a:r>
            <a:br>
              <a:rPr lang="cs-CZ" dirty="0" smtClean="0"/>
            </a:br>
            <a:endParaRPr lang="cs-CZ" dirty="0"/>
          </a:p>
        </p:txBody>
      </p:sp>
      <p:sp>
        <p:nvSpPr>
          <p:cNvPr id="6" name="Zástupný symbol pro text 5"/>
          <p:cNvSpPr>
            <a:spLocks noGrp="1"/>
          </p:cNvSpPr>
          <p:nvPr>
            <p:ph type="body" idx="2"/>
          </p:nvPr>
        </p:nvSpPr>
        <p:spPr>
          <a:xfrm>
            <a:off x="683568" y="1052736"/>
            <a:ext cx="3600400" cy="4572000"/>
          </a:xfrm>
        </p:spPr>
        <p:txBody>
          <a:bodyPr/>
          <a:lstStyle/>
          <a:p>
            <a:r>
              <a:rPr lang="cs-CZ" dirty="0" smtClean="0"/>
              <a:t>Ježíš padá podruhé pod křížem. Na místě, kde Via Dolorosa kříží ulici bazaru Starého města stála brána, u které tehdy končily městské hradby. Vypráví se, že právě zde byl vyvěšen rozsudek smrti nad Ježíšem. Odtud pochází křesťanské označení místa: Pilíř jeho odsouzení.</a:t>
            </a:r>
          </a:p>
          <a:p>
            <a:endParaRPr lang="cs-CZ" dirty="0"/>
          </a:p>
        </p:txBody>
      </p:sp>
      <p:pic>
        <p:nvPicPr>
          <p:cNvPr id="11" name="Obrázek 10" descr="C:\Documents and Settings\PC014\Plocha\Izrael\P7243947.JPG"/>
          <p:cNvPicPr>
            <a:picLocks noChangeAspect="1"/>
          </p:cNvPicPr>
          <p:nvPr/>
        </p:nvPicPr>
        <p:blipFill>
          <a:blip r:embed="rId2" cstate="print"/>
          <a:srcRect/>
          <a:stretch>
            <a:fillRect/>
          </a:stretch>
        </p:blipFill>
        <p:spPr bwMode="auto">
          <a:xfrm>
            <a:off x="4427984" y="1052736"/>
            <a:ext cx="3960000" cy="52877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Zastavení 8. </a:t>
            </a:r>
            <a:br>
              <a:rPr lang="cs-CZ" dirty="0" smtClean="0"/>
            </a:br>
            <a:endParaRPr lang="cs-CZ" dirty="0"/>
          </a:p>
        </p:txBody>
      </p:sp>
      <p:sp>
        <p:nvSpPr>
          <p:cNvPr id="6" name="Zástupný symbol pro text 5"/>
          <p:cNvSpPr>
            <a:spLocks noGrp="1"/>
          </p:cNvSpPr>
          <p:nvPr>
            <p:ph type="body" idx="2"/>
          </p:nvPr>
        </p:nvSpPr>
        <p:spPr>
          <a:xfrm>
            <a:off x="683568" y="1052736"/>
            <a:ext cx="3600400" cy="4572000"/>
          </a:xfrm>
        </p:spPr>
        <p:txBody>
          <a:bodyPr/>
          <a:lstStyle/>
          <a:p>
            <a:r>
              <a:rPr lang="cs-CZ" dirty="0" smtClean="0"/>
              <a:t>Ježíš utěšuje plačící ženy. Toto místo je vyznačeno křížem na zdi řeckého kláštera.</a:t>
            </a:r>
          </a:p>
          <a:p>
            <a:endParaRPr lang="cs-CZ" dirty="0"/>
          </a:p>
        </p:txBody>
      </p:sp>
      <p:pic>
        <p:nvPicPr>
          <p:cNvPr id="5" name="Obrázek 4" descr="C:\Documents and Settings\PC014\Plocha\Izrael\P7243950.JPG"/>
          <p:cNvPicPr>
            <a:picLocks noChangeAspect="1"/>
          </p:cNvPicPr>
          <p:nvPr/>
        </p:nvPicPr>
        <p:blipFill>
          <a:blip r:embed="rId2" cstate="print"/>
          <a:srcRect/>
          <a:stretch>
            <a:fillRect/>
          </a:stretch>
        </p:blipFill>
        <p:spPr bwMode="auto">
          <a:xfrm>
            <a:off x="4499992" y="1124744"/>
            <a:ext cx="3960000" cy="52877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Zastavení 9. </a:t>
            </a:r>
            <a:br>
              <a:rPr lang="cs-CZ" dirty="0" smtClean="0"/>
            </a:br>
            <a:endParaRPr lang="cs-CZ" dirty="0"/>
          </a:p>
        </p:txBody>
      </p:sp>
      <p:sp>
        <p:nvSpPr>
          <p:cNvPr id="6" name="Zástupný symbol pro text 5"/>
          <p:cNvSpPr>
            <a:spLocks noGrp="1"/>
          </p:cNvSpPr>
          <p:nvPr>
            <p:ph type="body" idx="2"/>
          </p:nvPr>
        </p:nvSpPr>
        <p:spPr>
          <a:xfrm>
            <a:off x="683568" y="1052736"/>
            <a:ext cx="3600400" cy="4572000"/>
          </a:xfrm>
        </p:spPr>
        <p:txBody>
          <a:bodyPr/>
          <a:lstStyle/>
          <a:p>
            <a:r>
              <a:rPr lang="cs-CZ" dirty="0" smtClean="0"/>
              <a:t>Ježíš padá potřetí pod křížem. To už se dostáváme před Chrám Božího hrobu. Místo připomíná malý křížek. Patronát nad ním drží etiopský klášter, tvořící vrchní patro chrámu. To má připomínat, že když Ježíš uviděl místo svého ukřižování, zhroutil se.</a:t>
            </a:r>
            <a:endParaRPr lang="cs-CZ" dirty="0"/>
          </a:p>
        </p:txBody>
      </p:sp>
      <p:pic>
        <p:nvPicPr>
          <p:cNvPr id="7" name="Obrázek 6" descr="IX. zastavení na Via Dolorosa"/>
          <p:cNvPicPr>
            <a:picLocks noChangeAspect="1"/>
          </p:cNvPicPr>
          <p:nvPr/>
        </p:nvPicPr>
        <p:blipFill>
          <a:blip r:embed="rId2" cstate="print"/>
          <a:srcRect/>
          <a:stretch>
            <a:fillRect/>
          </a:stretch>
        </p:blipFill>
        <p:spPr bwMode="auto">
          <a:xfrm>
            <a:off x="4572000" y="1124744"/>
            <a:ext cx="3960000" cy="52761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5"/>
          <p:cNvSpPr>
            <a:spLocks noChangeArrowheads="1"/>
          </p:cNvSpPr>
          <p:nvPr/>
        </p:nvSpPr>
        <p:spPr bwMode="auto">
          <a:xfrm>
            <a:off x="3779838" y="5589588"/>
            <a:ext cx="1520825" cy="276225"/>
          </a:xfrm>
          <a:prstGeom prst="rect">
            <a:avLst/>
          </a:prstGeom>
          <a:noFill/>
          <a:ln w="9525">
            <a:noFill/>
            <a:miter lim="800000"/>
            <a:headEnd/>
            <a:tailEnd/>
          </a:ln>
        </p:spPr>
        <p:txBody>
          <a:bodyPr wrap="none">
            <a:spAutoFit/>
          </a:bodyPr>
          <a:lstStyle/>
          <a:p>
            <a:r>
              <a:rPr lang="cs-CZ" sz="1200" b="1">
                <a:latin typeface="Calibri" pitchFamily="34" charset="0"/>
              </a:rPr>
              <a:t>© Ing. Petr Kvíz 2010</a:t>
            </a:r>
          </a:p>
        </p:txBody>
      </p:sp>
      <p:sp>
        <p:nvSpPr>
          <p:cNvPr id="3" name="Obdélník 2"/>
          <p:cNvSpPr/>
          <p:nvPr/>
        </p:nvSpPr>
        <p:spPr>
          <a:xfrm>
            <a:off x="1142976" y="500042"/>
            <a:ext cx="6929486" cy="1323439"/>
          </a:xfrm>
          <a:prstGeom prst="rect">
            <a:avLst/>
          </a:prstGeom>
          <a:noFill/>
        </p:spPr>
        <p:txBody>
          <a:bodyPr>
            <a:spAutoFit/>
          </a:bodyPr>
          <a:lstStyle/>
          <a:p>
            <a:pPr algn="ctr" fontAlgn="auto">
              <a:spcBef>
                <a:spcPts val="0"/>
              </a:spcBef>
              <a:spcAft>
                <a:spcPts val="0"/>
              </a:spcAft>
              <a:defRPr/>
            </a:pPr>
            <a:r>
              <a:rPr lang="cs-CZ" sz="8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rPr>
              <a:t>INFORMATIKA</a:t>
            </a:r>
          </a:p>
        </p:txBody>
      </p:sp>
      <p:sp>
        <p:nvSpPr>
          <p:cNvPr id="4" name="TextovéPole 7"/>
          <p:cNvSpPr txBox="1">
            <a:spLocks noChangeArrowheads="1"/>
          </p:cNvSpPr>
          <p:nvPr/>
        </p:nvSpPr>
        <p:spPr bwMode="auto">
          <a:xfrm>
            <a:off x="2843213" y="4797425"/>
            <a:ext cx="3286125" cy="646113"/>
          </a:xfrm>
          <a:prstGeom prst="rect">
            <a:avLst/>
          </a:prstGeom>
          <a:noFill/>
          <a:ln w="9525">
            <a:noFill/>
            <a:miter lim="800000"/>
            <a:headEnd/>
            <a:tailEnd/>
          </a:ln>
        </p:spPr>
        <p:txBody>
          <a:bodyPr>
            <a:spAutoFit/>
          </a:bodyPr>
          <a:lstStyle/>
          <a:p>
            <a:pPr algn="ctr"/>
            <a:r>
              <a:rPr lang="cs-CZ" sz="3600" b="1">
                <a:latin typeface="Calibri" pitchFamily="34" charset="0"/>
              </a:rPr>
              <a:t>8. TŘÍDA</a:t>
            </a:r>
          </a:p>
        </p:txBody>
      </p:sp>
      <p:sp>
        <p:nvSpPr>
          <p:cNvPr id="5" name="TextovéPole 8"/>
          <p:cNvSpPr txBox="1">
            <a:spLocks noChangeArrowheads="1"/>
          </p:cNvSpPr>
          <p:nvPr/>
        </p:nvSpPr>
        <p:spPr bwMode="auto">
          <a:xfrm>
            <a:off x="468313" y="3644900"/>
            <a:ext cx="8280400" cy="830263"/>
          </a:xfrm>
          <a:prstGeom prst="rect">
            <a:avLst/>
          </a:prstGeom>
          <a:noFill/>
          <a:ln w="9525">
            <a:noFill/>
            <a:miter lim="800000"/>
            <a:headEnd/>
            <a:tailEnd/>
          </a:ln>
        </p:spPr>
        <p:txBody>
          <a:bodyPr>
            <a:spAutoFit/>
          </a:bodyPr>
          <a:lstStyle/>
          <a:p>
            <a:pPr algn="ctr"/>
            <a:r>
              <a:rPr lang="cs-CZ" sz="4800" b="1" dirty="0">
                <a:latin typeface="Calibri" pitchFamily="34" charset="0"/>
              </a:rPr>
              <a:t>Proč slavíme </a:t>
            </a:r>
            <a:r>
              <a:rPr lang="cs-CZ" sz="4800" b="1" dirty="0" smtClean="0">
                <a:latin typeface="Calibri" pitchFamily="34" charset="0"/>
              </a:rPr>
              <a:t>velikonoce?</a:t>
            </a:r>
            <a:endParaRPr lang="cs-CZ" sz="4800" b="1" dirty="0">
              <a:latin typeface="Calibri" pitchFamily="34" charset="0"/>
            </a:endParaRPr>
          </a:p>
        </p:txBody>
      </p:sp>
      <p:pic>
        <p:nvPicPr>
          <p:cNvPr id="6" name="Obrázek 7" descr="logo.gif"/>
          <p:cNvPicPr>
            <a:picLocks noChangeAspect="1"/>
          </p:cNvPicPr>
          <p:nvPr/>
        </p:nvPicPr>
        <p:blipFill>
          <a:blip r:embed="rId2" cstate="print"/>
          <a:srcRect/>
          <a:stretch>
            <a:fillRect/>
          </a:stretch>
        </p:blipFill>
        <p:spPr bwMode="auto">
          <a:xfrm>
            <a:off x="3779838" y="1844675"/>
            <a:ext cx="1512887" cy="1512888"/>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Zastavení 10. </a:t>
            </a:r>
            <a:br>
              <a:rPr lang="cs-CZ" dirty="0" smtClean="0"/>
            </a:br>
            <a:endParaRPr lang="cs-CZ" dirty="0"/>
          </a:p>
        </p:txBody>
      </p:sp>
      <p:sp>
        <p:nvSpPr>
          <p:cNvPr id="6" name="Zástupný symbol pro text 5"/>
          <p:cNvSpPr>
            <a:spLocks noGrp="1"/>
          </p:cNvSpPr>
          <p:nvPr>
            <p:ph type="body" idx="2"/>
          </p:nvPr>
        </p:nvSpPr>
        <p:spPr>
          <a:xfrm>
            <a:off x="683568" y="1052736"/>
            <a:ext cx="3600400" cy="4572000"/>
          </a:xfrm>
        </p:spPr>
        <p:txBody>
          <a:bodyPr/>
          <a:lstStyle/>
          <a:p>
            <a:r>
              <a:rPr lang="cs-CZ" dirty="0" smtClean="0"/>
              <a:t>Ježíš je svlečen ze svých šatů. Schody Chrámu vedou nahoru k místu, jež se označuje jako „Obnažení Ježíše".</a:t>
            </a:r>
            <a:endParaRPr lang="cs-CZ" dirty="0"/>
          </a:p>
        </p:txBody>
      </p:sp>
      <p:pic>
        <p:nvPicPr>
          <p:cNvPr id="5" name="Obrázek 4" descr="Schody Chrámu vedou nahoru k místu, jež se označuje jako Obnažení Ježiše"/>
          <p:cNvPicPr>
            <a:picLocks noChangeAspect="1"/>
          </p:cNvPicPr>
          <p:nvPr/>
        </p:nvPicPr>
        <p:blipFill>
          <a:blip r:embed="rId2" cstate="print"/>
          <a:srcRect/>
          <a:stretch>
            <a:fillRect/>
          </a:stretch>
        </p:blipFill>
        <p:spPr bwMode="auto">
          <a:xfrm>
            <a:off x="4211960" y="1124744"/>
            <a:ext cx="3960000" cy="52761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Zastavení 11. </a:t>
            </a:r>
            <a:br>
              <a:rPr lang="cs-CZ" dirty="0" smtClean="0"/>
            </a:br>
            <a:endParaRPr lang="cs-CZ" dirty="0"/>
          </a:p>
        </p:txBody>
      </p:sp>
      <p:sp>
        <p:nvSpPr>
          <p:cNvPr id="6" name="Zástupný symbol pro text 5"/>
          <p:cNvSpPr>
            <a:spLocks noGrp="1"/>
          </p:cNvSpPr>
          <p:nvPr>
            <p:ph type="body" idx="2"/>
          </p:nvPr>
        </p:nvSpPr>
        <p:spPr>
          <a:xfrm>
            <a:off x="683568" y="1052736"/>
            <a:ext cx="3600400" cy="4572000"/>
          </a:xfrm>
        </p:spPr>
        <p:txBody>
          <a:bodyPr/>
          <a:lstStyle/>
          <a:p>
            <a:r>
              <a:rPr lang="cs-CZ" dirty="0" smtClean="0"/>
              <a:t>Ježíš je přibit na kříž. Posvátné místo křesťanů, místo, na kterém byl Ježíš Kristus před očima své matky ukřižován.</a:t>
            </a:r>
            <a:endParaRPr lang="cs-CZ" dirty="0"/>
          </a:p>
        </p:txBody>
      </p:sp>
      <p:pic>
        <p:nvPicPr>
          <p:cNvPr id="7" name="Obrázek 6" descr="C:\Documents and Settings\PC014\Plocha\Izrael\P7243978.JPG"/>
          <p:cNvPicPr>
            <a:picLocks noChangeAspect="1"/>
          </p:cNvPicPr>
          <p:nvPr/>
        </p:nvPicPr>
        <p:blipFill>
          <a:blip r:embed="rId2" cstate="print"/>
          <a:srcRect/>
          <a:stretch>
            <a:fillRect/>
          </a:stretch>
        </p:blipFill>
        <p:spPr bwMode="auto">
          <a:xfrm>
            <a:off x="4211960" y="1124744"/>
            <a:ext cx="3960000" cy="52877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Zastavení 12. </a:t>
            </a:r>
            <a:br>
              <a:rPr lang="cs-CZ" dirty="0" smtClean="0"/>
            </a:br>
            <a:endParaRPr lang="cs-CZ" dirty="0"/>
          </a:p>
        </p:txBody>
      </p:sp>
      <p:sp>
        <p:nvSpPr>
          <p:cNvPr id="6" name="Zástupný symbol pro text 5"/>
          <p:cNvSpPr>
            <a:spLocks noGrp="1"/>
          </p:cNvSpPr>
          <p:nvPr>
            <p:ph type="body" idx="2"/>
          </p:nvPr>
        </p:nvSpPr>
        <p:spPr>
          <a:xfrm>
            <a:off x="683568" y="1052736"/>
            <a:ext cx="6984776" cy="4572000"/>
          </a:xfrm>
        </p:spPr>
        <p:txBody>
          <a:bodyPr/>
          <a:lstStyle/>
          <a:p>
            <a:r>
              <a:rPr lang="cs-CZ" dirty="0" smtClean="0"/>
              <a:t>Ježíš umírá na kříži. Řecký oltář ve východním slohu se zvedá nad místem, kde stály kříže Ježíše Krista a dvou zločinců. </a:t>
            </a:r>
            <a:endParaRPr lang="cs-CZ" dirty="0"/>
          </a:p>
        </p:txBody>
      </p:sp>
      <p:pic>
        <p:nvPicPr>
          <p:cNvPr id="5" name="Obrázek 4" descr="C:\Documents and Settings\PC014\Plocha\Izrael\P7243960.JPG"/>
          <p:cNvPicPr/>
          <p:nvPr/>
        </p:nvPicPr>
        <p:blipFill>
          <a:blip r:embed="rId2" cstate="print"/>
          <a:srcRect t="10404"/>
          <a:stretch>
            <a:fillRect/>
          </a:stretch>
        </p:blipFill>
        <p:spPr bwMode="auto">
          <a:xfrm>
            <a:off x="827584" y="1844824"/>
            <a:ext cx="7056784" cy="47525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Zastavení 13. </a:t>
            </a:r>
            <a:br>
              <a:rPr lang="cs-CZ" dirty="0" smtClean="0"/>
            </a:br>
            <a:endParaRPr lang="cs-CZ" dirty="0"/>
          </a:p>
        </p:txBody>
      </p:sp>
      <p:sp>
        <p:nvSpPr>
          <p:cNvPr id="6" name="Zástupný symbol pro text 5"/>
          <p:cNvSpPr>
            <a:spLocks noGrp="1"/>
          </p:cNvSpPr>
          <p:nvPr>
            <p:ph type="body" idx="2"/>
          </p:nvPr>
        </p:nvSpPr>
        <p:spPr>
          <a:xfrm>
            <a:off x="683568" y="1052736"/>
            <a:ext cx="7848872" cy="4572000"/>
          </a:xfrm>
        </p:spPr>
        <p:txBody>
          <a:bodyPr/>
          <a:lstStyle/>
          <a:p>
            <a:r>
              <a:rPr lang="cs-CZ" dirty="0" smtClean="0"/>
              <a:t>Ježíš je sejmut z kříže. Jedná se o místo - veliký plochý kámen, nazývané „Kámen Pomazání", kam položil Josef z </a:t>
            </a:r>
            <a:r>
              <a:rPr lang="cs-CZ" dirty="0" err="1" smtClean="0"/>
              <a:t>Arimatie</a:t>
            </a:r>
            <a:r>
              <a:rPr lang="cs-CZ" dirty="0" smtClean="0"/>
              <a:t> Ježíšovo tělo.</a:t>
            </a:r>
            <a:endParaRPr lang="cs-CZ" dirty="0"/>
          </a:p>
        </p:txBody>
      </p:sp>
      <p:pic>
        <p:nvPicPr>
          <p:cNvPr id="7" name="Obrázek 6" descr="C:\Documents and Settings\PC014\Plocha\Izrael\P7243972.JPG"/>
          <p:cNvPicPr/>
          <p:nvPr/>
        </p:nvPicPr>
        <p:blipFill>
          <a:blip r:embed="rId2" cstate="print"/>
          <a:srcRect/>
          <a:stretch>
            <a:fillRect/>
          </a:stretch>
        </p:blipFill>
        <p:spPr bwMode="auto">
          <a:xfrm>
            <a:off x="827584" y="1772816"/>
            <a:ext cx="6336704" cy="46805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Zastavení 14. </a:t>
            </a:r>
            <a:br>
              <a:rPr lang="cs-CZ" dirty="0" smtClean="0"/>
            </a:br>
            <a:endParaRPr lang="cs-CZ" dirty="0"/>
          </a:p>
        </p:txBody>
      </p:sp>
      <p:sp>
        <p:nvSpPr>
          <p:cNvPr id="6" name="Zástupný symbol pro text 5"/>
          <p:cNvSpPr>
            <a:spLocks noGrp="1"/>
          </p:cNvSpPr>
          <p:nvPr>
            <p:ph type="body" idx="2"/>
          </p:nvPr>
        </p:nvSpPr>
        <p:spPr>
          <a:xfrm>
            <a:off x="683568" y="1052736"/>
            <a:ext cx="7848872" cy="4572000"/>
          </a:xfrm>
        </p:spPr>
        <p:txBody>
          <a:bodyPr/>
          <a:lstStyle/>
          <a:p>
            <a:r>
              <a:rPr lang="cs-CZ" dirty="0" smtClean="0"/>
              <a:t>Ježíš je položen do hrobu. Toto je nejsvětější místo křesťanů. Je to místo Ježíšova pohřbení a vzkříšení ve zvláštní kapli uprostřed Chrámu Božího hrobu.</a:t>
            </a:r>
            <a:endParaRPr lang="cs-CZ" dirty="0"/>
          </a:p>
        </p:txBody>
      </p:sp>
      <p:pic>
        <p:nvPicPr>
          <p:cNvPr id="5" name="Obrázek 4" descr="C:\Documents and Settings\PC014\Plocha\Izrael\P7243967.JPG"/>
          <p:cNvPicPr/>
          <p:nvPr/>
        </p:nvPicPr>
        <p:blipFill>
          <a:blip r:embed="rId2" cstate="print"/>
          <a:srcRect t="5286" b="220"/>
          <a:stretch>
            <a:fillRect/>
          </a:stretch>
        </p:blipFill>
        <p:spPr bwMode="auto">
          <a:xfrm>
            <a:off x="899592" y="1916832"/>
            <a:ext cx="3238500" cy="4086225"/>
          </a:xfrm>
          <a:prstGeom prst="rect">
            <a:avLst/>
          </a:prstGeom>
          <a:noFill/>
          <a:ln w="9525">
            <a:noFill/>
            <a:miter lim="800000"/>
            <a:headEnd/>
            <a:tailEnd/>
          </a:ln>
        </p:spPr>
      </p:pic>
      <p:pic>
        <p:nvPicPr>
          <p:cNvPr id="8" name="Obrázek 7" descr="C:\Documents and Settings\PC014\Plocha\Izrael\P7243966.JPG"/>
          <p:cNvPicPr/>
          <p:nvPr/>
        </p:nvPicPr>
        <p:blipFill>
          <a:blip r:embed="rId3" cstate="print"/>
          <a:srcRect t="3965" b="1322"/>
          <a:stretch>
            <a:fillRect/>
          </a:stretch>
        </p:blipFill>
        <p:spPr bwMode="auto">
          <a:xfrm>
            <a:off x="4716016" y="1916832"/>
            <a:ext cx="3238500" cy="4095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C:\Documents and Settings\PC014\Plocha\Izrael\P7243964.JPG"/>
          <p:cNvPicPr>
            <a:picLocks noChangeAspect="1"/>
          </p:cNvPicPr>
          <p:nvPr/>
        </p:nvPicPr>
        <p:blipFill>
          <a:blip r:embed="rId2" cstate="print"/>
          <a:srcRect/>
          <a:stretch>
            <a:fillRect/>
          </a:stretch>
        </p:blipFill>
        <p:spPr bwMode="auto">
          <a:xfrm>
            <a:off x="4427984" y="908720"/>
            <a:ext cx="4248472" cy="5663265"/>
          </a:xfrm>
          <a:prstGeom prst="rect">
            <a:avLst/>
          </a:prstGeom>
          <a:noFill/>
          <a:ln w="9525">
            <a:noFill/>
            <a:miter lim="800000"/>
            <a:headEnd/>
            <a:tailEnd/>
          </a:ln>
        </p:spPr>
      </p:pic>
      <p:sp>
        <p:nvSpPr>
          <p:cNvPr id="1025" name="Rectangle 1"/>
          <p:cNvSpPr>
            <a:spLocks noChangeArrowheads="1"/>
          </p:cNvSpPr>
          <p:nvPr/>
        </p:nvSpPr>
        <p:spPr bwMode="auto">
          <a:xfrm>
            <a:off x="395536" y="908720"/>
            <a:ext cx="3744416"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cs-CZ" dirty="0" smtClean="0"/>
              <a:t>Když nastal večer, přišel zámožný člověk z </a:t>
            </a:r>
            <a:r>
              <a:rPr lang="cs-CZ" dirty="0" err="1" smtClean="0"/>
              <a:t>Arimatie</a:t>
            </a:r>
            <a:r>
              <a:rPr lang="cs-CZ" dirty="0" smtClean="0"/>
              <a:t>, jménem Josef, který také patřil k Ježíšovým učedníkům. Ten přišel k Pilátovi a požádal o Ježíšovo tělo. Pilát přikázal, aby mu je dali. Josef tělo přijal, zavinul je do čistého plátna a položil je do svého nového hrobu, který měl vytesán ve skále; ke vchodu do hrobu přivalil veliký kámen a odešel.</a:t>
            </a:r>
          </a:p>
          <a:p>
            <a:pPr marL="0" marR="0" lvl="0" indent="0" algn="l" defTabSz="914400" rtl="0" eaLnBrk="0" fontAlgn="base" latinLnBrk="0" hangingPunct="0">
              <a:lnSpc>
                <a:spcPct val="100000"/>
              </a:lnSpc>
              <a:spcBef>
                <a:spcPct val="0"/>
              </a:spcBef>
              <a:spcAft>
                <a:spcPct val="0"/>
              </a:spcAft>
              <a:buClrTx/>
              <a:buSzTx/>
              <a:buFontTx/>
              <a:buNone/>
              <a:tabLst/>
            </a:pPr>
            <a:r>
              <a:rPr lang="cs-CZ" dirty="0" smtClean="0"/>
              <a:t>Matouš 27, 57-60</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C:\Documents and Settings\PC014\Plocha\Izrael\P7243985.JPG"/>
          <p:cNvPicPr>
            <a:picLocks noChangeAspect="1"/>
          </p:cNvPicPr>
          <p:nvPr/>
        </p:nvPicPr>
        <p:blipFill>
          <a:blip r:embed="rId2" cstate="print"/>
          <a:srcRect/>
          <a:stretch>
            <a:fillRect/>
          </a:stretch>
        </p:blipFill>
        <p:spPr bwMode="auto">
          <a:xfrm>
            <a:off x="611560" y="548680"/>
            <a:ext cx="7920000" cy="5942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C:\Documents and Settings\PC014\Plocha\Izrael\P7243984.JPG"/>
          <p:cNvPicPr>
            <a:picLocks noChangeAspect="1"/>
          </p:cNvPicPr>
          <p:nvPr/>
        </p:nvPicPr>
        <p:blipFill>
          <a:blip r:embed="rId2" cstate="print"/>
          <a:srcRect/>
          <a:stretch>
            <a:fillRect/>
          </a:stretch>
        </p:blipFill>
        <p:spPr bwMode="auto">
          <a:xfrm>
            <a:off x="611560" y="548680"/>
            <a:ext cx="7920000" cy="59434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Velikonoční neděle</a:t>
            </a:r>
            <a:endParaRPr lang="cs-CZ" dirty="0"/>
          </a:p>
        </p:txBody>
      </p:sp>
      <p:sp>
        <p:nvSpPr>
          <p:cNvPr id="3" name="Zástupný symbol pro text 2"/>
          <p:cNvSpPr>
            <a:spLocks noGrp="1"/>
          </p:cNvSpPr>
          <p:nvPr>
            <p:ph type="body" idx="2"/>
          </p:nvPr>
        </p:nvSpPr>
        <p:spPr/>
        <p:txBody>
          <a:bodyPr>
            <a:normAutofit fontScale="85000" lnSpcReduction="10000"/>
          </a:bodyPr>
          <a:lstStyle/>
          <a:p>
            <a:r>
              <a:rPr lang="cs-CZ" dirty="0" smtClean="0"/>
              <a:t>Kristus vstal z mrtvých za svítání “prvního dne v týdnu”, neboli “prvního dne po sobotě” (která byla podle židovského kalendáře posledním dnem týdne). Svým zmrtvýchvstáním dovršil Boží stvořitelské a vykupitelské dílo. Proto se křesťané v tento den začali pravidelně scházet k eucharistickému “lámání chleba” a tento den nazvali “dnem Páně”. </a:t>
            </a:r>
          </a:p>
          <a:p>
            <a:r>
              <a:rPr lang="cs-CZ" dirty="0" smtClean="0"/>
              <a:t>Každá neděle v roce je tedy “oslavou Velikonoc” - zpřítomněním Kristova vykupitelského činu, ze kterého můžeme čerpat posilu pro naši vlastní cestu zmrtvýchvstání. </a:t>
            </a:r>
          </a:p>
          <a:p>
            <a:endParaRPr lang="cs-CZ" dirty="0" smtClean="0"/>
          </a:p>
          <a:p>
            <a:endParaRPr lang="cs-CZ" dirty="0"/>
          </a:p>
        </p:txBody>
      </p:sp>
      <p:pic>
        <p:nvPicPr>
          <p:cNvPr id="36866" name="Picture 2" descr="http://dlibrary.acu.edu.au/research/theology/ejournal/aejt_2/images/resurrection_icon.jpg"/>
          <p:cNvPicPr>
            <a:picLocks noChangeAspect="1" noChangeArrowheads="1"/>
          </p:cNvPicPr>
          <p:nvPr/>
        </p:nvPicPr>
        <p:blipFill>
          <a:blip r:embed="rId2" cstate="print"/>
          <a:srcRect/>
          <a:stretch>
            <a:fillRect/>
          </a:stretch>
        </p:blipFill>
        <p:spPr bwMode="auto">
          <a:xfrm>
            <a:off x="3419872" y="1772816"/>
            <a:ext cx="5226385" cy="36004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Velikonoční zvyky</a:t>
            </a:r>
            <a:endParaRPr lang="cs-CZ" dirty="0"/>
          </a:p>
        </p:txBody>
      </p:sp>
      <p:sp>
        <p:nvSpPr>
          <p:cNvPr id="3" name="Zástupný symbol pro text 2"/>
          <p:cNvSpPr>
            <a:spLocks noGrp="1"/>
          </p:cNvSpPr>
          <p:nvPr>
            <p:ph type="body" idx="2"/>
          </p:nvPr>
        </p:nvSpPr>
        <p:spPr>
          <a:xfrm>
            <a:off x="685800" y="1435100"/>
            <a:ext cx="2514600" cy="5162252"/>
          </a:xfrm>
        </p:spPr>
        <p:txBody>
          <a:bodyPr>
            <a:normAutofit fontScale="85000" lnSpcReduction="20000"/>
          </a:bodyPr>
          <a:lstStyle/>
          <a:p>
            <a:r>
              <a:rPr lang="cs-CZ" sz="2100" dirty="0" smtClean="0"/>
              <a:t>Pomlázka je od slova </a:t>
            </a:r>
            <a:r>
              <a:rPr lang="cs-CZ" sz="2100" dirty="0" err="1" smtClean="0"/>
              <a:t>pomladit</a:t>
            </a:r>
            <a:r>
              <a:rPr lang="cs-CZ" sz="2100" dirty="0" smtClean="0"/>
              <a:t>. Muži šlehají ženy a kluci holky, aby síla z pomlázky (z proutku) přešla do člověka. Za to dostávají malovaná vajíčka (kraslice) nebo jiné dobroty. </a:t>
            </a:r>
          </a:p>
          <a:p>
            <a:endParaRPr lang="cs-CZ" sz="2100" dirty="0" smtClean="0"/>
          </a:p>
          <a:p>
            <a:r>
              <a:rPr lang="cs-CZ" sz="2100" dirty="0" smtClean="0"/>
              <a:t>Proč vajíčko? Vajíčko (většino červené) je od pradávna symbolem života. </a:t>
            </a:r>
          </a:p>
          <a:p>
            <a:endParaRPr lang="cs-CZ" sz="2100" dirty="0" smtClean="0"/>
          </a:p>
          <a:p>
            <a:r>
              <a:rPr lang="cs-CZ" sz="2100" dirty="0" smtClean="0"/>
              <a:t>Symboly českých Velikonoc jsou: velikonoční beránek, zajíček, kraslice, pomlázka.</a:t>
            </a:r>
          </a:p>
          <a:p>
            <a:endParaRPr lang="cs-CZ" dirty="0"/>
          </a:p>
        </p:txBody>
      </p:sp>
      <p:pic>
        <p:nvPicPr>
          <p:cNvPr id="39940" name="Picture 4" descr="http://sweb.cz/baracnici/fotomaxi/velikonoce06/k-37i.jpg"/>
          <p:cNvPicPr>
            <a:picLocks noChangeAspect="1" noChangeArrowheads="1"/>
          </p:cNvPicPr>
          <p:nvPr/>
        </p:nvPicPr>
        <p:blipFill>
          <a:blip r:embed="rId2" cstate="print"/>
          <a:srcRect/>
          <a:stretch>
            <a:fillRect/>
          </a:stretch>
        </p:blipFill>
        <p:spPr bwMode="auto">
          <a:xfrm>
            <a:off x="4427984" y="1412776"/>
            <a:ext cx="3330894" cy="5001342"/>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Velikonoce</a:t>
            </a:r>
            <a:endParaRPr lang="cs-CZ" dirty="0"/>
          </a:p>
        </p:txBody>
      </p:sp>
      <p:sp>
        <p:nvSpPr>
          <p:cNvPr id="3" name="Podnadpis 2"/>
          <p:cNvSpPr>
            <a:spLocks noGrp="1"/>
          </p:cNvSpPr>
          <p:nvPr>
            <p:ph type="subTitle" idx="1"/>
          </p:nvPr>
        </p:nvSpPr>
        <p:spPr/>
        <p:txBody>
          <a:bodyPr/>
          <a:lstStyle/>
          <a:p>
            <a:r>
              <a:rPr lang="cs-CZ" dirty="0" smtClean="0"/>
              <a:t>Poslední cesta Ježíše Krista</a:t>
            </a:r>
            <a:endParaRPr lang="cs-CZ"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Velikonoční zvyky</a:t>
            </a:r>
            <a:endParaRPr lang="cs-CZ" dirty="0"/>
          </a:p>
        </p:txBody>
      </p:sp>
      <p:sp>
        <p:nvSpPr>
          <p:cNvPr id="5" name="Zástupný symbol pro text 4"/>
          <p:cNvSpPr>
            <a:spLocks noGrp="1"/>
          </p:cNvSpPr>
          <p:nvPr>
            <p:ph type="body" idx="2"/>
          </p:nvPr>
        </p:nvSpPr>
        <p:spPr/>
        <p:txBody>
          <a:bodyPr/>
          <a:lstStyle/>
          <a:p>
            <a:r>
              <a:rPr lang="cs-CZ" sz="1700" dirty="0" smtClean="0"/>
              <a:t>Beránek je tradicí pocházející z křesťanské víry, obrazně by se dalo říct, že Ježíš Kristus byl beránek, který se obětoval za spásu světa. Beránek je proto považován za symbol záchrany. </a:t>
            </a:r>
            <a:r>
              <a:rPr lang="cs-CZ" dirty="0" smtClean="0"/>
              <a:t/>
            </a:r>
            <a:br>
              <a:rPr lang="cs-CZ" dirty="0" smtClean="0"/>
            </a:br>
            <a:endParaRPr lang="cs-CZ" dirty="0"/>
          </a:p>
        </p:txBody>
      </p:sp>
      <p:pic>
        <p:nvPicPr>
          <p:cNvPr id="40962" name="Picture 2" descr="http://ekodilna.webgarden.cz/image/16156015"/>
          <p:cNvPicPr>
            <a:picLocks noChangeAspect="1" noChangeArrowheads="1"/>
          </p:cNvPicPr>
          <p:nvPr/>
        </p:nvPicPr>
        <p:blipFill>
          <a:blip r:embed="rId2" cstate="print"/>
          <a:srcRect/>
          <a:stretch>
            <a:fillRect/>
          </a:stretch>
        </p:blipFill>
        <p:spPr bwMode="auto">
          <a:xfrm>
            <a:off x="3347864" y="1556792"/>
            <a:ext cx="5448606" cy="4086454"/>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Velikonoční zvyky</a:t>
            </a:r>
            <a:endParaRPr lang="cs-CZ" dirty="0"/>
          </a:p>
        </p:txBody>
      </p:sp>
      <p:sp>
        <p:nvSpPr>
          <p:cNvPr id="5" name="Zástupný symbol pro text 4"/>
          <p:cNvSpPr>
            <a:spLocks noGrp="1"/>
          </p:cNvSpPr>
          <p:nvPr>
            <p:ph type="body" idx="2"/>
          </p:nvPr>
        </p:nvSpPr>
        <p:spPr>
          <a:xfrm>
            <a:off x="685800" y="1435100"/>
            <a:ext cx="2662064" cy="4802212"/>
          </a:xfrm>
        </p:spPr>
        <p:txBody>
          <a:bodyPr>
            <a:normAutofit fontScale="92500" lnSpcReduction="20000"/>
          </a:bodyPr>
          <a:lstStyle/>
          <a:p>
            <a:r>
              <a:rPr lang="cs-CZ" dirty="0" smtClean="0"/>
              <a:t>Zajíček pochází z pohanských rituálů oslavující příchod jara, avšak v byzantských dějinách představoval zajíc Krista. Symbolika zajíce pochází z tradice oslav svátku pohanské bohyně plodnosti </a:t>
            </a:r>
            <a:r>
              <a:rPr lang="cs-CZ" dirty="0" err="1" smtClean="0"/>
              <a:t>Eostre</a:t>
            </a:r>
            <a:r>
              <a:rPr lang="cs-CZ" dirty="0" smtClean="0"/>
              <a:t>. Z jejího jména je odvozeno slovo </a:t>
            </a:r>
            <a:r>
              <a:rPr lang="cs-CZ" dirty="0" err="1" smtClean="0"/>
              <a:t>Easter</a:t>
            </a:r>
            <a:r>
              <a:rPr lang="cs-CZ" dirty="0" smtClean="0"/>
              <a:t>, anglický název křesťanských Velikonoc. Podle legendy bohyně </a:t>
            </a:r>
            <a:r>
              <a:rPr lang="cs-CZ" dirty="0" err="1" smtClean="0"/>
              <a:t>Eostre</a:t>
            </a:r>
            <a:r>
              <a:rPr lang="cs-CZ" dirty="0" smtClean="0"/>
              <a:t> proměnila ptáčka, který umrzl ve vánici, v zajíčka, který pak z vděčnosti každé jaro kladl vejce jako pták. </a:t>
            </a:r>
          </a:p>
          <a:p>
            <a:endParaRPr lang="cs-CZ" dirty="0" smtClean="0"/>
          </a:p>
          <a:p>
            <a:r>
              <a:rPr lang="cs-CZ" dirty="0" smtClean="0"/>
              <a:t/>
            </a:r>
            <a:br>
              <a:rPr lang="cs-CZ" dirty="0" smtClean="0"/>
            </a:br>
            <a:endParaRPr lang="cs-CZ" dirty="0"/>
          </a:p>
        </p:txBody>
      </p:sp>
      <p:pic>
        <p:nvPicPr>
          <p:cNvPr id="41986" name="Picture 2" descr="http://pohlednice.oblibena.cz/wallpapers/full/629821882.jpg"/>
          <p:cNvPicPr>
            <a:picLocks noChangeAspect="1" noChangeArrowheads="1"/>
          </p:cNvPicPr>
          <p:nvPr/>
        </p:nvPicPr>
        <p:blipFill>
          <a:blip r:embed="rId2" cstate="print"/>
          <a:srcRect/>
          <a:stretch>
            <a:fillRect/>
          </a:stretch>
        </p:blipFill>
        <p:spPr bwMode="auto">
          <a:xfrm>
            <a:off x="3419872" y="1484784"/>
            <a:ext cx="5423925" cy="4067944"/>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Velikonoční zvyky</a:t>
            </a:r>
            <a:endParaRPr lang="cs-CZ" dirty="0"/>
          </a:p>
        </p:txBody>
      </p:sp>
      <p:sp>
        <p:nvSpPr>
          <p:cNvPr id="5" name="Zástupný symbol pro text 4"/>
          <p:cNvSpPr>
            <a:spLocks noGrp="1"/>
          </p:cNvSpPr>
          <p:nvPr>
            <p:ph type="body" idx="2"/>
          </p:nvPr>
        </p:nvSpPr>
        <p:spPr/>
        <p:txBody>
          <a:bodyPr/>
          <a:lstStyle/>
          <a:p>
            <a:r>
              <a:rPr lang="cs-CZ" sz="1700" dirty="0" smtClean="0"/>
              <a:t>Vejce se stalo symbolem Velikonoc, je totiž symbolem nového života. </a:t>
            </a:r>
          </a:p>
          <a:p>
            <a:r>
              <a:rPr lang="cs-CZ" sz="1700" dirty="0" smtClean="0"/>
              <a:t>Z lidových zvyků se začalo barvit či malovat. </a:t>
            </a:r>
            <a:r>
              <a:rPr lang="cs-CZ" dirty="0" smtClean="0"/>
              <a:t/>
            </a:r>
            <a:br>
              <a:rPr lang="cs-CZ" dirty="0" smtClean="0"/>
            </a:br>
            <a:r>
              <a:rPr lang="cs-CZ" dirty="0" smtClean="0"/>
              <a:t/>
            </a:r>
            <a:br>
              <a:rPr lang="cs-CZ" dirty="0" smtClean="0"/>
            </a:br>
            <a:endParaRPr lang="cs-CZ" dirty="0"/>
          </a:p>
        </p:txBody>
      </p:sp>
      <p:pic>
        <p:nvPicPr>
          <p:cNvPr id="43010" name="Picture 2" descr="http://photo.czechtourism.com/spages/wallpaper/img/6/s_kraslice_kremzsko.jpg"/>
          <p:cNvPicPr>
            <a:picLocks noChangeAspect="1" noChangeArrowheads="1"/>
          </p:cNvPicPr>
          <p:nvPr/>
        </p:nvPicPr>
        <p:blipFill>
          <a:blip r:embed="rId2" cstate="print"/>
          <a:srcRect/>
          <a:stretch>
            <a:fillRect/>
          </a:stretch>
        </p:blipFill>
        <p:spPr bwMode="auto">
          <a:xfrm>
            <a:off x="3347864" y="1556792"/>
            <a:ext cx="5472608" cy="4104456"/>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Velikonoční zvyky</a:t>
            </a:r>
            <a:endParaRPr lang="cs-CZ" dirty="0"/>
          </a:p>
        </p:txBody>
      </p:sp>
      <p:sp>
        <p:nvSpPr>
          <p:cNvPr id="4" name="Zástupný symbol pro text 3"/>
          <p:cNvSpPr>
            <a:spLocks noGrp="1"/>
          </p:cNvSpPr>
          <p:nvPr>
            <p:ph type="body" idx="2"/>
          </p:nvPr>
        </p:nvSpPr>
        <p:spPr/>
        <p:txBody>
          <a:bodyPr/>
          <a:lstStyle/>
          <a:p>
            <a:r>
              <a:rPr lang="cs-CZ" sz="1700" dirty="0" smtClean="0"/>
              <a:t>Koleda:</a:t>
            </a:r>
          </a:p>
          <a:p>
            <a:endParaRPr lang="cs-CZ" sz="1700" dirty="0" smtClean="0"/>
          </a:p>
          <a:p>
            <a:r>
              <a:rPr lang="cs-CZ" sz="1700" dirty="0" smtClean="0"/>
              <a:t>Hody, </a:t>
            </a:r>
            <a:r>
              <a:rPr lang="cs-CZ" sz="1700" dirty="0" err="1" smtClean="0"/>
              <a:t>hody</a:t>
            </a:r>
            <a:r>
              <a:rPr lang="cs-CZ" sz="1700" dirty="0" smtClean="0"/>
              <a:t>, doprovody,</a:t>
            </a:r>
            <a:br>
              <a:rPr lang="cs-CZ" sz="1700" dirty="0" smtClean="0"/>
            </a:br>
            <a:r>
              <a:rPr lang="cs-CZ" sz="1700" dirty="0" smtClean="0"/>
              <a:t>dejte vejce malovaný.</a:t>
            </a:r>
            <a:br>
              <a:rPr lang="cs-CZ" sz="1700" dirty="0" smtClean="0"/>
            </a:br>
            <a:r>
              <a:rPr lang="cs-CZ" sz="1700" dirty="0" smtClean="0"/>
              <a:t>Nedáte-li, malovaný,</a:t>
            </a:r>
            <a:br>
              <a:rPr lang="cs-CZ" sz="1700" dirty="0" smtClean="0"/>
            </a:br>
            <a:r>
              <a:rPr lang="cs-CZ" sz="1700" dirty="0" smtClean="0"/>
              <a:t>dejte aspoň bílý,</a:t>
            </a:r>
            <a:br>
              <a:rPr lang="cs-CZ" sz="1700" dirty="0" smtClean="0"/>
            </a:br>
            <a:r>
              <a:rPr lang="cs-CZ" sz="1700" dirty="0" smtClean="0"/>
              <a:t>slepička Vám snese jiný.</a:t>
            </a:r>
          </a:p>
          <a:p>
            <a:endParaRPr lang="cs-CZ" dirty="0"/>
          </a:p>
        </p:txBody>
      </p:sp>
      <p:pic>
        <p:nvPicPr>
          <p:cNvPr id="1026" name="Picture 2" descr="http://www.velikonoce.com/images/velikonoce-lada.jpg"/>
          <p:cNvPicPr>
            <a:picLocks noChangeAspect="1" noChangeArrowheads="1"/>
          </p:cNvPicPr>
          <p:nvPr/>
        </p:nvPicPr>
        <p:blipFill>
          <a:blip r:embed="rId2" cstate="print"/>
          <a:srcRect/>
          <a:stretch>
            <a:fillRect/>
          </a:stretch>
        </p:blipFill>
        <p:spPr bwMode="auto">
          <a:xfrm>
            <a:off x="3347864" y="1628800"/>
            <a:ext cx="5475600" cy="3813128"/>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a:spLocks noChangeArrowheads="1"/>
          </p:cNvSpPr>
          <p:nvPr/>
        </p:nvSpPr>
        <p:spPr bwMode="auto">
          <a:xfrm>
            <a:off x="1476375" y="1125538"/>
            <a:ext cx="6191250" cy="768350"/>
          </a:xfrm>
          <a:prstGeom prst="rect">
            <a:avLst/>
          </a:prstGeom>
          <a:noFill/>
          <a:ln w="9525">
            <a:noFill/>
            <a:miter lim="800000"/>
            <a:headEnd/>
            <a:tailEnd/>
          </a:ln>
        </p:spPr>
        <p:txBody>
          <a:bodyPr>
            <a:spAutoFit/>
          </a:bodyPr>
          <a:lstStyle/>
          <a:p>
            <a:pPr algn="ctr"/>
            <a:r>
              <a:rPr lang="cs-CZ" sz="4400" b="1" dirty="0"/>
              <a:t>KONEC PREZENTACE</a:t>
            </a:r>
          </a:p>
        </p:txBody>
      </p:sp>
      <p:pic>
        <p:nvPicPr>
          <p:cNvPr id="3" name="Picture 2"/>
          <p:cNvPicPr>
            <a:picLocks noChangeAspect="1" noChangeArrowheads="1"/>
          </p:cNvPicPr>
          <p:nvPr/>
        </p:nvPicPr>
        <p:blipFill>
          <a:blip r:embed="rId2" cstate="print"/>
          <a:srcRect/>
          <a:stretch>
            <a:fillRect/>
          </a:stretch>
        </p:blipFill>
        <p:spPr bwMode="auto">
          <a:xfrm>
            <a:off x="3276600" y="4221163"/>
            <a:ext cx="2600325" cy="457200"/>
          </a:xfrm>
          <a:prstGeom prst="rect">
            <a:avLst/>
          </a:prstGeom>
          <a:noFill/>
          <a:ln w="9525">
            <a:noFill/>
            <a:miter lim="800000"/>
            <a:headEnd/>
            <a:tailEnd/>
          </a:ln>
        </p:spPr>
      </p:pic>
      <p:sp>
        <p:nvSpPr>
          <p:cNvPr id="4" name="TextovéPole 3"/>
          <p:cNvSpPr txBox="1">
            <a:spLocks noChangeArrowheads="1"/>
          </p:cNvSpPr>
          <p:nvPr/>
        </p:nvSpPr>
        <p:spPr bwMode="auto">
          <a:xfrm>
            <a:off x="971550" y="2924175"/>
            <a:ext cx="7129463" cy="954088"/>
          </a:xfrm>
          <a:prstGeom prst="rect">
            <a:avLst/>
          </a:prstGeom>
          <a:noFill/>
          <a:ln w="9525">
            <a:noFill/>
            <a:miter lim="800000"/>
            <a:headEnd/>
            <a:tailEnd/>
          </a:ln>
        </p:spPr>
        <p:txBody>
          <a:bodyPr>
            <a:spAutoFit/>
          </a:bodyPr>
          <a:lstStyle/>
          <a:p>
            <a:pPr algn="ctr"/>
            <a:r>
              <a:rPr lang="cs-CZ" sz="2800" b="1" dirty="0"/>
              <a:t>Tento učební materiál byl vytvořen v rámci projektu:</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691680" y="1988840"/>
            <a:ext cx="6120680" cy="3046988"/>
          </a:xfrm>
          <a:prstGeom prst="rect">
            <a:avLst/>
          </a:prstGeom>
          <a:noFill/>
        </p:spPr>
        <p:txBody>
          <a:bodyPr wrap="square" rtlCol="0">
            <a:spAutoFit/>
          </a:bodyPr>
          <a:lstStyle/>
          <a:p>
            <a:r>
              <a:rPr lang="cs-CZ" sz="1200" b="1" dirty="0" smtClean="0"/>
              <a:t>Zdroj fotek: </a:t>
            </a:r>
          </a:p>
          <a:p>
            <a:r>
              <a:rPr lang="cs-CZ" sz="1200" dirty="0" smtClean="0"/>
              <a:t>snímek č. 3: http://beforeitsnews.com/spirit/2012/10/more-details-about-the-crucifixion-of-jesus-christ-2446566.html</a:t>
            </a:r>
          </a:p>
          <a:p>
            <a:r>
              <a:rPr lang="cs-CZ" sz="1200" dirty="0" smtClean="0"/>
              <a:t>snímek č. 4: http://www.</a:t>
            </a:r>
            <a:r>
              <a:rPr lang="cs-CZ" sz="1200" dirty="0" err="1" smtClean="0"/>
              <a:t>nonprints.com</a:t>
            </a:r>
            <a:r>
              <a:rPr lang="cs-CZ" sz="1200" dirty="0" smtClean="0"/>
              <a:t>/</a:t>
            </a:r>
            <a:r>
              <a:rPr lang="cs-CZ" sz="1200" dirty="0" err="1" smtClean="0"/>
              <a:t>painting</a:t>
            </a:r>
            <a:r>
              <a:rPr lang="cs-CZ" sz="1200" dirty="0" smtClean="0"/>
              <a:t>/</a:t>
            </a:r>
            <a:r>
              <a:rPr lang="cs-CZ" sz="1200" dirty="0" err="1" smtClean="0"/>
              <a:t>picture</a:t>
            </a:r>
            <a:r>
              <a:rPr lang="cs-CZ" sz="1200" dirty="0" smtClean="0"/>
              <a:t>_</a:t>
            </a:r>
            <a:r>
              <a:rPr lang="cs-CZ" sz="1200" dirty="0" err="1" smtClean="0"/>
              <a:t>of</a:t>
            </a:r>
            <a:r>
              <a:rPr lang="cs-CZ" sz="1200" dirty="0" smtClean="0"/>
              <a:t>_</a:t>
            </a:r>
            <a:r>
              <a:rPr lang="cs-CZ" sz="1200" dirty="0" err="1" smtClean="0"/>
              <a:t>the</a:t>
            </a:r>
            <a:r>
              <a:rPr lang="cs-CZ" sz="1200" dirty="0" smtClean="0"/>
              <a:t>_last_</a:t>
            </a:r>
            <a:r>
              <a:rPr lang="cs-CZ" sz="1200" dirty="0" err="1" smtClean="0"/>
              <a:t>supper</a:t>
            </a:r>
            <a:r>
              <a:rPr lang="cs-CZ" sz="1200" dirty="0" smtClean="0"/>
              <a:t>_I_225.html</a:t>
            </a:r>
          </a:p>
          <a:p>
            <a:r>
              <a:rPr lang="cs-CZ" sz="1200" dirty="0" smtClean="0"/>
              <a:t>snímek č. 5: http://czechfolks.com/plus/2010/10/18/marta-urbanova-v-getsemanske-zahrade/</a:t>
            </a:r>
          </a:p>
          <a:p>
            <a:r>
              <a:rPr lang="cs-CZ" sz="1200" dirty="0" smtClean="0"/>
              <a:t>snímek č. 6: http://bartolmai.mujblog.centrum.cz/clanky/Jidasovo-evangelium-Revoluce-prelom-nebo-jen-podvod-teke-odkaz-na-plne-zneni-textu-v-cestine-23960.aspx</a:t>
            </a:r>
          </a:p>
          <a:p>
            <a:r>
              <a:rPr lang="cs-CZ" sz="1200" dirty="0" smtClean="0"/>
              <a:t>snímek č. 7: http://www.</a:t>
            </a:r>
            <a:r>
              <a:rPr lang="cs-CZ" sz="1200" dirty="0" err="1" smtClean="0"/>
              <a:t>bearskitchen.com</a:t>
            </a:r>
            <a:r>
              <a:rPr lang="cs-CZ" sz="1200" dirty="0" smtClean="0"/>
              <a:t>/</a:t>
            </a:r>
            <a:r>
              <a:rPr lang="cs-CZ" sz="1200" dirty="0" err="1" smtClean="0"/>
              <a:t>jidase.htm</a:t>
            </a:r>
            <a:endParaRPr lang="cs-CZ" sz="1200" dirty="0" smtClean="0"/>
          </a:p>
          <a:p>
            <a:r>
              <a:rPr lang="cs-CZ" sz="1200" dirty="0" smtClean="0"/>
              <a:t>snímek č. 8: http://cirkev.wordpress.com/2012/04/06/velky-patek-3/</a:t>
            </a:r>
          </a:p>
          <a:p>
            <a:r>
              <a:rPr lang="cs-CZ" sz="1200" dirty="0" smtClean="0"/>
              <a:t>snímek č. 10-26: soukromý archiv Ing. Petr Kvíz</a:t>
            </a:r>
          </a:p>
          <a:p>
            <a:r>
              <a:rPr lang="cs-CZ" sz="1200" dirty="0" smtClean="0"/>
              <a:t>snímek č. 27: http://socalchrishtain.wordpress.com/</a:t>
            </a:r>
          </a:p>
          <a:p>
            <a:r>
              <a:rPr lang="cs-CZ" sz="1200" dirty="0" smtClean="0"/>
              <a:t>snímek č. 28: http://www.</a:t>
            </a:r>
            <a:r>
              <a:rPr lang="cs-CZ" sz="1200" dirty="0" err="1" smtClean="0"/>
              <a:t>topzine.cz</a:t>
            </a:r>
            <a:r>
              <a:rPr lang="cs-CZ" sz="1200" dirty="0" smtClean="0"/>
              <a:t>/</a:t>
            </a:r>
            <a:r>
              <a:rPr lang="cs-CZ" sz="1200" dirty="0" err="1" smtClean="0"/>
              <a:t>velikonocni</a:t>
            </a:r>
            <a:r>
              <a:rPr lang="cs-CZ" sz="1200" dirty="0" smtClean="0"/>
              <a:t>-tradice-a-symboly</a:t>
            </a:r>
          </a:p>
          <a:p>
            <a:r>
              <a:rPr lang="cs-CZ" sz="1200" dirty="0" smtClean="0"/>
              <a:t>snímek č. 29: http://ekodilna.webgarden.cz/velikonoce/?offset=10</a:t>
            </a:r>
          </a:p>
          <a:p>
            <a:r>
              <a:rPr lang="cs-CZ" sz="1200" dirty="0" smtClean="0"/>
              <a:t>snímek č. 30: http://www.</a:t>
            </a:r>
            <a:r>
              <a:rPr lang="cs-CZ" sz="1200" dirty="0" err="1" smtClean="0"/>
              <a:t>chovani.eu</a:t>
            </a:r>
            <a:r>
              <a:rPr lang="cs-CZ" sz="1200" dirty="0" smtClean="0"/>
              <a:t>/</a:t>
            </a:r>
            <a:r>
              <a:rPr lang="cs-CZ" sz="1200" dirty="0" err="1" smtClean="0"/>
              <a:t>velikonocni</a:t>
            </a:r>
            <a:r>
              <a:rPr lang="cs-CZ" sz="1200" dirty="0" smtClean="0"/>
              <a:t>-</a:t>
            </a:r>
            <a:r>
              <a:rPr lang="cs-CZ" sz="1200" dirty="0" err="1" smtClean="0"/>
              <a:t>zajicek</a:t>
            </a:r>
            <a:r>
              <a:rPr lang="cs-CZ" sz="1200" dirty="0" smtClean="0"/>
              <a:t>/c853</a:t>
            </a:r>
          </a:p>
          <a:p>
            <a:r>
              <a:rPr lang="cs-CZ" sz="1200" dirty="0" smtClean="0"/>
              <a:t>snímek č.31: http://jjanynka.blog.cz/1003/tradicni-kraslice</a:t>
            </a:r>
          </a:p>
          <a:p>
            <a:r>
              <a:rPr lang="cs-CZ" sz="1200" dirty="0" smtClean="0"/>
              <a:t>snímek č. 32: http://www.velikonoce.</a:t>
            </a:r>
            <a:r>
              <a:rPr lang="cs-CZ" sz="1200" dirty="0" err="1" smtClean="0"/>
              <a:t>com</a:t>
            </a:r>
            <a:r>
              <a:rPr lang="cs-CZ" sz="1200" dirty="0" smtClean="0"/>
              <a:t>/koledy.</a:t>
            </a:r>
            <a:r>
              <a:rPr lang="cs-CZ" sz="1200" dirty="0" err="1" smtClean="0"/>
              <a:t>htm</a:t>
            </a:r>
            <a:r>
              <a:rPr lang="cs-CZ" sz="1200" dirty="0" smtClean="0"/>
              <a:t> </a:t>
            </a:r>
            <a:endParaRPr lang="cs-CZ" sz="12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1638235"/>
            <a:ext cx="9144000" cy="12772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Autor výukového materiálu: Ing. Petr Kvíz </a:t>
            </a:r>
            <a:endParaRPr kumimoji="0" lang="cs-CZ"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Digitální učební materiál byl vytvořen v období od 1. 7. 2012 – 31. 8. 2012 </a:t>
            </a:r>
            <a:endParaRPr kumimoji="0" lang="cs-CZ"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Digitální učební materiál je určený pro 8. – 9. ročník </a:t>
            </a:r>
            <a:endParaRPr kumimoji="0" lang="cs-CZ"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Vzdělávací oblast: Člověk a svět práce </a:t>
            </a:r>
            <a:endParaRPr kumimoji="0" lang="cs-CZ" sz="900" b="0" i="0" u="none" strike="noStrike" cap="none" normalizeH="0" baseline="0" dirty="0" smtClean="0">
              <a:ln>
                <a:noFill/>
              </a:ln>
              <a:solidFill>
                <a:schemeClr val="tx1"/>
              </a:solidFill>
              <a:effectLst/>
              <a:latin typeface="Arial" pitchFamily="34" charset="0"/>
            </a:endParaRPr>
          </a:p>
          <a:p>
            <a:pPr lvl="0" eaLnBrk="0" fontAlgn="base" hangingPunct="0">
              <a:spcBef>
                <a:spcPct val="0"/>
              </a:spcBef>
              <a:spcAft>
                <a:spcPct val="0"/>
              </a:spcAft>
            </a:pPr>
            <a:r>
              <a:rPr kumimoji="0" lang="cs-CZ"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Vzdělávací obor: </a:t>
            </a:r>
            <a:r>
              <a:rPr lang="cs-CZ" sz="1100" dirty="0" smtClean="0">
                <a:latin typeface="Arial" pitchFamily="34" charset="0"/>
                <a:cs typeface="Arial" pitchFamily="34" charset="0"/>
              </a:rPr>
              <a:t>Využití digitálních technologií</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Téma: MS Power Point 2007, velikonoce</a:t>
            </a:r>
            <a:endParaRPr kumimoji="0" lang="cs-CZ"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Anotace: Účelem tohoto materiálu je předvedení</a:t>
            </a:r>
            <a:r>
              <a:rPr kumimoji="0" lang="cs-CZ" sz="11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toho, jak by měla vypadat správně vytvořená prezentace.</a:t>
            </a:r>
            <a:endParaRPr kumimoji="0" lang="cs-CZ" sz="1800" b="0" i="0" u="none" strike="noStrike" cap="none" normalizeH="0" baseline="0" dirty="0" smtClean="0">
              <a:ln>
                <a:noFill/>
              </a:ln>
              <a:solidFill>
                <a:schemeClr val="tx1"/>
              </a:solidFill>
              <a:effectLst/>
              <a:latin typeface="Arial" pitchFamily="34" charset="0"/>
            </a:endParaRPr>
          </a:p>
        </p:txBody>
      </p:sp>
      <p:pic>
        <p:nvPicPr>
          <p:cNvPr id="1027" name="Picture 3"/>
          <p:cNvPicPr>
            <a:picLocks noChangeAspect="1" noChangeArrowheads="1"/>
          </p:cNvPicPr>
          <p:nvPr/>
        </p:nvPicPr>
        <p:blipFill>
          <a:blip r:embed="rId2" cstate="print"/>
          <a:srcRect/>
          <a:stretch>
            <a:fillRect/>
          </a:stretch>
        </p:blipFill>
        <p:spPr bwMode="auto">
          <a:xfrm>
            <a:off x="107504" y="3068960"/>
            <a:ext cx="6081712" cy="1485900"/>
          </a:xfrm>
          <a:prstGeom prst="rect">
            <a:avLst/>
          </a:prstGeom>
          <a:solidFill>
            <a:srgbClr val="FFFFFF"/>
          </a:solid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899592" y="548680"/>
            <a:ext cx="7772400" cy="6048672"/>
          </a:xfrm>
        </p:spPr>
        <p:txBody>
          <a:bodyPr>
            <a:normAutofit lnSpcReduction="10000"/>
          </a:bodyPr>
          <a:lstStyle/>
          <a:p>
            <a:pPr algn="ctr">
              <a:buNone/>
            </a:pPr>
            <a:r>
              <a:rPr lang="cs-CZ" dirty="0" smtClean="0"/>
              <a:t>Velikonoce jsou nejvýznamnější křesťanský svátek , který je oslavou zmrtvýchvstání Ježíše Krista. </a:t>
            </a:r>
          </a:p>
          <a:p>
            <a:pPr algn="ctr">
              <a:buNone/>
            </a:pPr>
            <a:endParaRPr lang="cs-CZ" dirty="0" smtClean="0"/>
          </a:p>
          <a:p>
            <a:pPr algn="ctr">
              <a:buNone/>
            </a:pPr>
            <a:endParaRPr lang="cs-CZ" dirty="0" smtClean="0"/>
          </a:p>
          <a:p>
            <a:pPr algn="ctr">
              <a:buNone/>
            </a:pPr>
            <a:endParaRPr lang="cs-CZ" dirty="0" smtClean="0"/>
          </a:p>
          <a:p>
            <a:pPr algn="ctr">
              <a:buNone/>
            </a:pPr>
            <a:endParaRPr lang="cs-CZ" dirty="0" smtClean="0"/>
          </a:p>
          <a:p>
            <a:pPr algn="ctr">
              <a:buNone/>
            </a:pPr>
            <a:endParaRPr lang="cs-CZ" dirty="0" smtClean="0"/>
          </a:p>
          <a:p>
            <a:pPr algn="ctr">
              <a:buNone/>
            </a:pPr>
            <a:endParaRPr lang="cs-CZ" dirty="0" smtClean="0"/>
          </a:p>
          <a:p>
            <a:pPr algn="ctr">
              <a:buNone/>
            </a:pPr>
            <a:endParaRPr lang="cs-CZ" dirty="0" smtClean="0"/>
          </a:p>
          <a:p>
            <a:pPr algn="ctr">
              <a:buNone/>
            </a:pPr>
            <a:r>
              <a:rPr lang="cs-CZ" dirty="0" smtClean="0"/>
              <a:t>K tomu podle křesťanské víry došlo třetího dne po jeho ukřižování.</a:t>
            </a:r>
            <a:endParaRPr lang="cs-CZ" dirty="0"/>
          </a:p>
        </p:txBody>
      </p:sp>
      <p:pic>
        <p:nvPicPr>
          <p:cNvPr id="1026" name="Picture 2" descr="http://image.tn.nova.cz/media/images/original/Nov2009/575115.jpg?d41d"/>
          <p:cNvPicPr>
            <a:picLocks noChangeAspect="1" noChangeArrowheads="1"/>
          </p:cNvPicPr>
          <p:nvPr/>
        </p:nvPicPr>
        <p:blipFill>
          <a:blip r:embed="rId2" cstate="print"/>
          <a:srcRect/>
          <a:stretch>
            <a:fillRect/>
          </a:stretch>
        </p:blipFill>
        <p:spPr bwMode="auto">
          <a:xfrm>
            <a:off x="3131840" y="1988840"/>
            <a:ext cx="3600400" cy="315035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Zelený čtvrtek</a:t>
            </a:r>
            <a:endParaRPr lang="cs-CZ" dirty="0"/>
          </a:p>
        </p:txBody>
      </p:sp>
      <p:sp>
        <p:nvSpPr>
          <p:cNvPr id="5" name="Zástupný symbol pro text 4"/>
          <p:cNvSpPr>
            <a:spLocks noGrp="1"/>
          </p:cNvSpPr>
          <p:nvPr>
            <p:ph type="body" idx="2"/>
          </p:nvPr>
        </p:nvSpPr>
        <p:spPr/>
        <p:txBody>
          <a:bodyPr/>
          <a:lstStyle/>
          <a:p>
            <a:r>
              <a:rPr lang="cs-CZ" dirty="0" smtClean="0"/>
              <a:t>Poslední večeře znamená důležitou událost ze života Ježíše Krista, který den před svým umučením slavil se svými učedníky velikonoční slavnost Pesach. Při této večeři, jim rozděloval chléb a víno jako „své tělo a svou krev“ a přikázal jim, aby to opakovali na jeho památku.</a:t>
            </a:r>
            <a:endParaRPr lang="cs-CZ" dirty="0"/>
          </a:p>
        </p:txBody>
      </p:sp>
      <p:pic>
        <p:nvPicPr>
          <p:cNvPr id="6" name="Zástupný symbol pro obsah 5" descr="produkt_foto_2266.jpg"/>
          <p:cNvPicPr>
            <a:picLocks noGrp="1" noChangeAspect="1"/>
          </p:cNvPicPr>
          <p:nvPr>
            <p:ph sz="half" idx="1"/>
          </p:nvPr>
        </p:nvPicPr>
        <p:blipFill>
          <a:blip r:embed="rId2" cstate="print"/>
          <a:stretch>
            <a:fillRect/>
          </a:stretch>
        </p:blipFill>
        <p:spPr>
          <a:xfrm>
            <a:off x="3429000" y="1668272"/>
            <a:ext cx="5400000" cy="4041000"/>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Zelený čtvrtek</a:t>
            </a:r>
            <a:endParaRPr lang="cs-CZ" dirty="0"/>
          </a:p>
        </p:txBody>
      </p:sp>
      <p:sp>
        <p:nvSpPr>
          <p:cNvPr id="3" name="Zástupný symbol pro text 2"/>
          <p:cNvSpPr>
            <a:spLocks noGrp="1"/>
          </p:cNvSpPr>
          <p:nvPr>
            <p:ph type="body" idx="2"/>
          </p:nvPr>
        </p:nvSpPr>
        <p:spPr/>
        <p:txBody>
          <a:bodyPr/>
          <a:lstStyle/>
          <a:p>
            <a:r>
              <a:rPr lang="cs-CZ" dirty="0" smtClean="0"/>
              <a:t>Getsemanská zahrada v Jeruzalémě se nachází na úpatí Olivové hory. Podle Bible zde Ježíš bděl a modlil se tu noc, kdy byl zatčen.</a:t>
            </a:r>
            <a:endParaRPr lang="cs-CZ" dirty="0"/>
          </a:p>
        </p:txBody>
      </p:sp>
      <p:pic>
        <p:nvPicPr>
          <p:cNvPr id="6" name="Zástupný symbol pro obsah 5" descr="OBR-01~1.JPG"/>
          <p:cNvPicPr>
            <a:picLocks noGrp="1" noChangeAspect="1"/>
          </p:cNvPicPr>
          <p:nvPr>
            <p:ph sz="half" idx="1"/>
          </p:nvPr>
        </p:nvPicPr>
        <p:blipFill>
          <a:blip r:embed="rId2" cstate="print"/>
          <a:stretch>
            <a:fillRect/>
          </a:stretch>
        </p:blipFill>
        <p:spPr>
          <a:xfrm>
            <a:off x="3491880" y="1844824"/>
            <a:ext cx="5400000" cy="4050000"/>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Zelený čtvrtek</a:t>
            </a:r>
            <a:endParaRPr lang="cs-CZ" dirty="0"/>
          </a:p>
        </p:txBody>
      </p:sp>
      <p:sp>
        <p:nvSpPr>
          <p:cNvPr id="3" name="Zástupný symbol pro text 2"/>
          <p:cNvSpPr>
            <a:spLocks noGrp="1"/>
          </p:cNvSpPr>
          <p:nvPr>
            <p:ph type="body" idx="2"/>
          </p:nvPr>
        </p:nvSpPr>
        <p:spPr/>
        <p:txBody>
          <a:bodyPr/>
          <a:lstStyle/>
          <a:p>
            <a:r>
              <a:rPr lang="cs-CZ" dirty="0" smtClean="0"/>
              <a:t>Jidáš Iškariotský je jeden z 12 původních apoštolů Ježíše Krista, který svého mistra zradil a umožnil jeho zatčení.</a:t>
            </a:r>
          </a:p>
          <a:p>
            <a:r>
              <a:rPr lang="cs-CZ" dirty="0" smtClean="0"/>
              <a:t>Za svojí zradu dostal 30 stříbrných. Zakoupil si za ně pole.</a:t>
            </a:r>
          </a:p>
          <a:p>
            <a:r>
              <a:rPr lang="cs-CZ" dirty="0" smtClean="0"/>
              <a:t>Na tomto poli se oběsil.</a:t>
            </a:r>
          </a:p>
        </p:txBody>
      </p:sp>
      <p:pic>
        <p:nvPicPr>
          <p:cNvPr id="5" name="Zástupný symbol pro obsah 4" descr="imagesCA3YZVEE.jpg"/>
          <p:cNvPicPr>
            <a:picLocks noGrp="1" noChangeAspect="1"/>
          </p:cNvPicPr>
          <p:nvPr>
            <p:ph sz="half" idx="1"/>
          </p:nvPr>
        </p:nvPicPr>
        <p:blipFill>
          <a:blip r:embed="rId2" cstate="print"/>
          <a:stretch>
            <a:fillRect/>
          </a:stretch>
        </p:blipFill>
        <p:spPr>
          <a:xfrm>
            <a:off x="4211960" y="1700808"/>
            <a:ext cx="4392488" cy="4334181"/>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Zelený čtvrtek</a:t>
            </a:r>
            <a:endParaRPr lang="cs-CZ" dirty="0"/>
          </a:p>
        </p:txBody>
      </p:sp>
      <p:sp>
        <p:nvSpPr>
          <p:cNvPr id="3" name="Zástupný symbol pro text 2"/>
          <p:cNvSpPr>
            <a:spLocks noGrp="1"/>
          </p:cNvSpPr>
          <p:nvPr>
            <p:ph type="body" idx="2"/>
          </p:nvPr>
        </p:nvSpPr>
        <p:spPr/>
        <p:txBody>
          <a:bodyPr/>
          <a:lstStyle/>
          <a:p>
            <a:r>
              <a:rPr lang="cs-CZ" dirty="0" smtClean="0"/>
              <a:t>Jidáše jsou tradiční velikonoční pečivo, které se jí na Zelený čtvrtek. </a:t>
            </a:r>
          </a:p>
          <a:p>
            <a:r>
              <a:rPr lang="cs-CZ" dirty="0" smtClean="0"/>
              <a:t>Jidáše mají  symbolizovat provaz na němž se oběsil Jidáš.</a:t>
            </a:r>
            <a:endParaRPr lang="cs-CZ" dirty="0"/>
          </a:p>
        </p:txBody>
      </p:sp>
      <p:pic>
        <p:nvPicPr>
          <p:cNvPr id="6" name="Zástupný symbol pro obsah 5" descr="jidase_3.jpg"/>
          <p:cNvPicPr>
            <a:picLocks noGrp="1" noChangeAspect="1"/>
          </p:cNvPicPr>
          <p:nvPr>
            <p:ph sz="half" idx="1"/>
          </p:nvPr>
        </p:nvPicPr>
        <p:blipFill>
          <a:blip r:embed="rId2" cstate="print"/>
          <a:stretch>
            <a:fillRect/>
          </a:stretch>
        </p:blipFill>
        <p:spPr>
          <a:xfrm>
            <a:off x="3462020" y="1689101"/>
            <a:ext cx="5400000" cy="4048735"/>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Velký pátek</a:t>
            </a:r>
            <a:endParaRPr lang="cs-CZ" dirty="0"/>
          </a:p>
        </p:txBody>
      </p:sp>
      <p:sp>
        <p:nvSpPr>
          <p:cNvPr id="3" name="Zástupný symbol pro text 2"/>
          <p:cNvSpPr>
            <a:spLocks noGrp="1"/>
          </p:cNvSpPr>
          <p:nvPr>
            <p:ph type="body" idx="2"/>
          </p:nvPr>
        </p:nvSpPr>
        <p:spPr/>
        <p:txBody>
          <a:bodyPr>
            <a:normAutofit lnSpcReduction="10000"/>
          </a:bodyPr>
          <a:lstStyle/>
          <a:p>
            <a:r>
              <a:rPr lang="cs-CZ" dirty="0" smtClean="0"/>
              <a:t>Dnes si připomínáme utrpení a smrt Ježíše Krista. Neslaví se eucharistie (svaté přijímání), výzdoba kostela je chudá, je den přísného postu.</a:t>
            </a:r>
          </a:p>
          <a:p>
            <a:r>
              <a:rPr lang="cs-CZ" dirty="0" smtClean="0"/>
              <a:t>Je den vhodný k rozjímání a pěstování </a:t>
            </a:r>
            <a:r>
              <a:rPr lang="cs-CZ" dirty="0" err="1" smtClean="0"/>
              <a:t>sebezáporu</a:t>
            </a:r>
            <a:r>
              <a:rPr lang="cs-CZ" dirty="0" smtClean="0"/>
              <a:t>, naopak naprosto nevhodný k radovánkám, veselicím a podobně.</a:t>
            </a:r>
          </a:p>
          <a:p>
            <a:r>
              <a:rPr lang="cs-CZ" dirty="0" smtClean="0"/>
              <a:t>Za nás za všechny, za naše viny Ježíš trpěl a zemřel.</a:t>
            </a:r>
          </a:p>
          <a:p>
            <a:endParaRPr lang="cs-CZ" dirty="0"/>
          </a:p>
        </p:txBody>
      </p:sp>
      <p:pic>
        <p:nvPicPr>
          <p:cNvPr id="5" name="Zástupný symbol pro obsah 4" descr="paolo_veronese_010.jpg"/>
          <p:cNvPicPr>
            <a:picLocks noGrp="1" noChangeAspect="1"/>
          </p:cNvPicPr>
          <p:nvPr>
            <p:ph sz="half" idx="1"/>
          </p:nvPr>
        </p:nvPicPr>
        <p:blipFill>
          <a:blip r:embed="rId2" cstate="print"/>
          <a:stretch>
            <a:fillRect/>
          </a:stretch>
        </p:blipFill>
        <p:spPr>
          <a:xfrm>
            <a:off x="4139952" y="1268760"/>
            <a:ext cx="4320000" cy="5161522"/>
          </a:xfr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179</TotalTime>
  <Words>1241</Words>
  <Application>Microsoft Office PowerPoint</Application>
  <PresentationFormat>Předvádění na obrazovce (4:3)</PresentationFormat>
  <Paragraphs>120</Paragraphs>
  <Slides>36</Slides>
  <Notes>0</Notes>
  <HiddenSlides>0</HiddenSlides>
  <MMClips>0</MMClips>
  <ScaleCrop>false</ScaleCrop>
  <HeadingPairs>
    <vt:vector size="4" baseType="variant">
      <vt:variant>
        <vt:lpstr>Motiv</vt:lpstr>
      </vt:variant>
      <vt:variant>
        <vt:i4>1</vt:i4>
      </vt:variant>
      <vt:variant>
        <vt:lpstr>Nadpisy snímků</vt:lpstr>
      </vt:variant>
      <vt:variant>
        <vt:i4>36</vt:i4>
      </vt:variant>
    </vt:vector>
  </HeadingPairs>
  <TitlesOfParts>
    <vt:vector size="37" baseType="lpstr">
      <vt:lpstr>Metro</vt:lpstr>
      <vt:lpstr>Snímek 1</vt:lpstr>
      <vt:lpstr>Snímek 2</vt:lpstr>
      <vt:lpstr>Velikonoce</vt:lpstr>
      <vt:lpstr>Snímek 4</vt:lpstr>
      <vt:lpstr>Zelený čtvrtek</vt:lpstr>
      <vt:lpstr>Zelený čtvrtek</vt:lpstr>
      <vt:lpstr>Zelený čtvrtek</vt:lpstr>
      <vt:lpstr>Zelený čtvrtek</vt:lpstr>
      <vt:lpstr>Velký pátek</vt:lpstr>
      <vt:lpstr>Velký pátek</vt:lpstr>
      <vt:lpstr>Zastavení 1.  </vt:lpstr>
      <vt:lpstr>Zastavení 2.  </vt:lpstr>
      <vt:lpstr>Zastavení 3.  </vt:lpstr>
      <vt:lpstr>Zastavení 4.  </vt:lpstr>
      <vt:lpstr>Zastavení 5.  </vt:lpstr>
      <vt:lpstr>Zastavení 6.  </vt:lpstr>
      <vt:lpstr>Zastavení 7.  </vt:lpstr>
      <vt:lpstr>Zastavení 8.  </vt:lpstr>
      <vt:lpstr>Zastavení 9.  </vt:lpstr>
      <vt:lpstr>Zastavení 10.  </vt:lpstr>
      <vt:lpstr>Zastavení 11.  </vt:lpstr>
      <vt:lpstr>Zastavení 12.  </vt:lpstr>
      <vt:lpstr>Zastavení 13.  </vt:lpstr>
      <vt:lpstr>Zastavení 14.  </vt:lpstr>
      <vt:lpstr>Snímek 25</vt:lpstr>
      <vt:lpstr>Snímek 26</vt:lpstr>
      <vt:lpstr>Snímek 27</vt:lpstr>
      <vt:lpstr>Velikonoční neděle</vt:lpstr>
      <vt:lpstr>Velikonoční zvyky</vt:lpstr>
      <vt:lpstr>Velikonoční zvyky</vt:lpstr>
      <vt:lpstr>Velikonoční zvyky</vt:lpstr>
      <vt:lpstr>Velikonoční zvyky</vt:lpstr>
      <vt:lpstr>Velikonoční zvyky</vt:lpstr>
      <vt:lpstr>Snímek 34</vt:lpstr>
      <vt:lpstr>Snímek 35</vt:lpstr>
      <vt:lpstr>Snímek 36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Velikonoce</dc:title>
  <dc:creator>Administrátor</dc:creator>
  <cp:lastModifiedBy>Administrátor</cp:lastModifiedBy>
  <cp:revision>26</cp:revision>
  <dcterms:created xsi:type="dcterms:W3CDTF">2011-04-20T14:23:29Z</dcterms:created>
  <dcterms:modified xsi:type="dcterms:W3CDTF">2013-06-07T08:55:02Z</dcterms:modified>
</cp:coreProperties>
</file>