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56" r:id="rId3"/>
    <p:sldId id="260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3" r:id="rId17"/>
    <p:sldId id="272" r:id="rId18"/>
    <p:sldId id="274" r:id="rId1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87C0AA-5088-42AB-8202-44E460C02AC8}" type="datetimeFigureOut">
              <a:rPr lang="cs-CZ"/>
              <a:pPr>
                <a:defRPr/>
              </a:pPr>
              <a:t>7.6.2013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7EF2DF-4A97-44C1-A293-DCAF75A494E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advTm="10000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93BCB9-D92D-426E-BEAB-40401AA1F1AC}" type="datetimeFigureOut">
              <a:rPr lang="cs-CZ"/>
              <a:pPr>
                <a:defRPr/>
              </a:pPr>
              <a:t>7.6.2013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E464BF-C6B7-41AD-89FB-F132FFD589E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advTm="10000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429518-822B-4FE5-A25E-561FE7C62FBF}" type="datetimeFigureOut">
              <a:rPr lang="cs-CZ"/>
              <a:pPr>
                <a:defRPr/>
              </a:pPr>
              <a:t>7.6.2013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141C2-5275-473D-9068-A521D7AF5E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advTm="10000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B57358-3028-48E4-BE6B-E99135BF2173}" type="datetimeFigureOut">
              <a:rPr lang="cs-CZ"/>
              <a:pPr>
                <a:defRPr/>
              </a:pPr>
              <a:t>7.6.2013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ADAB3-C2C9-4D0B-B0AE-CA1BACFEB86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advTm="10000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DE7ECC-8A73-4C14-9365-450B9344F8AE}" type="datetimeFigureOut">
              <a:rPr lang="cs-CZ"/>
              <a:pPr>
                <a:defRPr/>
              </a:pPr>
              <a:t>7.6.2013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752B8E-BF47-412D-AF90-D5AD94061F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advTm="10000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31BE3-AFF2-4B63-BBE9-D457B8939FE4}" type="datetimeFigureOut">
              <a:rPr lang="cs-CZ"/>
              <a:pPr>
                <a:defRPr/>
              </a:pPr>
              <a:t>7.6.2013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1FA3E-29F0-45C8-A51E-4F34268ED56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advTm="10000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B98B96-933F-45BF-98FA-9B0875DADAD5}" type="datetimeFigureOut">
              <a:rPr lang="cs-CZ"/>
              <a:pPr>
                <a:defRPr/>
              </a:pPr>
              <a:t>7.6.2013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B23BA5-3078-470C-A718-5A14B2E74CB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advTm="10000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7349B-A4CE-4FBF-B19C-6174FD2A31DD}" type="datetimeFigureOut">
              <a:rPr lang="cs-CZ"/>
              <a:pPr>
                <a:defRPr/>
              </a:pPr>
              <a:t>7.6.2013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4761C-E432-486B-B2F7-0AD13AD707D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advTm="10000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3331B-23F4-44A3-9430-ED94BA70912C}" type="datetimeFigureOut">
              <a:rPr lang="cs-CZ"/>
              <a:pPr>
                <a:defRPr/>
              </a:pPr>
              <a:t>7.6.2013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5FCE1D-DC0F-4911-80AC-61E050A468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advTm="10000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DC45BE-C7F9-4389-82DE-3DC67FCEC5F9}" type="datetimeFigureOut">
              <a:rPr lang="cs-CZ"/>
              <a:pPr>
                <a:defRPr/>
              </a:pPr>
              <a:t>7.6.2013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C124E8-7183-4E55-A291-3223E9FF95A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advTm="10000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4530B-E4C9-4FBB-A11B-C121D2EB6222}" type="datetimeFigureOut">
              <a:rPr lang="cs-CZ"/>
              <a:pPr>
                <a:defRPr/>
              </a:pPr>
              <a:t>7.6.2013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D0B660-FF93-4954-A138-4E664003C63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advTm="10000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79AEB98-9D62-4C64-B8DD-64CBCBF5E91F}" type="datetimeFigureOut">
              <a:rPr lang="cs-CZ"/>
              <a:pPr>
                <a:defRPr/>
              </a:pPr>
              <a:t>7.6.2013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E15BAC1-A491-4E49-8F71-43DB24F39BD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Tm="10000">
    <p:zoom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upload.wikimedia.org/wikipedia/commons/7/7e/LG_L194WT-SF_LCD_monitor.jpg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04664"/>
            <a:ext cx="5745163" cy="140493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1890500"/>
            <a:ext cx="6949659" cy="166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Prioritní osa: 1  − Počáteční vzdělávání</a:t>
            </a:r>
            <a:endParaRPr kumimoji="0" lang="cs-CZ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Oblast podpory: 1.4 − Zlepšení podmínek pro vzdělávání na základních školách</a:t>
            </a:r>
            <a:endParaRPr kumimoji="0" lang="cs-CZ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Registrační číslo projektu: CZ.1.07/1.4.00/21.0059</a:t>
            </a:r>
            <a:endParaRPr kumimoji="0" lang="cs-CZ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Název projektu: Inovace výuky prostřednictvím IT</a:t>
            </a:r>
            <a:endParaRPr kumimoji="0" lang="cs-CZ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Název příjemce dotace: 4. základní škola Cheb, Hradební 14</a:t>
            </a:r>
            <a:endParaRPr kumimoji="0" lang="cs-CZ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advTm="10000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Zavřít okn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88" y="571500"/>
            <a:ext cx="4643437" cy="464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TextovéPole 5"/>
          <p:cNvSpPr txBox="1">
            <a:spLocks noChangeArrowheads="1"/>
          </p:cNvSpPr>
          <p:nvPr/>
        </p:nvSpPr>
        <p:spPr bwMode="auto">
          <a:xfrm>
            <a:off x="5786438" y="1285875"/>
            <a:ext cx="3000375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>
                <a:latin typeface="Calibri" pitchFamily="34" charset="0"/>
              </a:rPr>
              <a:t>Cena:  2 400 Kč</a:t>
            </a:r>
          </a:p>
          <a:p>
            <a:endParaRPr lang="cs-CZ" b="1">
              <a:latin typeface="Calibri" pitchFamily="34" charset="0"/>
            </a:endParaRPr>
          </a:p>
          <a:p>
            <a:r>
              <a:rPr lang="cs-CZ" b="1">
                <a:latin typeface="Calibri" pitchFamily="34" charset="0"/>
              </a:rPr>
              <a:t>Úhlopříčka: 20“</a:t>
            </a:r>
          </a:p>
          <a:p>
            <a:endParaRPr lang="cs-CZ" b="1">
              <a:latin typeface="Calibri" pitchFamily="34" charset="0"/>
            </a:endParaRPr>
          </a:p>
          <a:p>
            <a:r>
              <a:rPr lang="cs-CZ" b="1">
                <a:latin typeface="Calibri" pitchFamily="34" charset="0"/>
              </a:rPr>
              <a:t>Poměr stran: 16 : 9</a:t>
            </a:r>
          </a:p>
          <a:p>
            <a:endParaRPr lang="cs-CZ" b="1">
              <a:latin typeface="Calibri" pitchFamily="34" charset="0"/>
            </a:endParaRPr>
          </a:p>
          <a:p>
            <a:r>
              <a:rPr lang="cs-CZ" b="1">
                <a:latin typeface="Calibri" pitchFamily="34" charset="0"/>
              </a:rPr>
              <a:t>Nativní rozlišení: 1600 x 900</a:t>
            </a:r>
          </a:p>
          <a:p>
            <a:endParaRPr lang="cs-CZ" b="1">
              <a:latin typeface="Calibri" pitchFamily="34" charset="0"/>
            </a:endParaRPr>
          </a:p>
          <a:p>
            <a:r>
              <a:rPr lang="cs-CZ" b="1">
                <a:latin typeface="Calibri" pitchFamily="34" charset="0"/>
              </a:rPr>
              <a:t>Doba odezvy: 5 ms</a:t>
            </a:r>
          </a:p>
          <a:p>
            <a:endParaRPr lang="cs-CZ" b="1">
              <a:latin typeface="Calibri" pitchFamily="34" charset="0"/>
            </a:endParaRPr>
          </a:p>
          <a:p>
            <a:endParaRPr lang="cs-CZ" b="1">
              <a:latin typeface="Calibri" pitchFamily="34" charset="0"/>
            </a:endParaRPr>
          </a:p>
        </p:txBody>
      </p:sp>
      <p:sp>
        <p:nvSpPr>
          <p:cNvPr id="10244" name="TextovéPole 4"/>
          <p:cNvSpPr txBox="1">
            <a:spLocks noChangeArrowheads="1"/>
          </p:cNvSpPr>
          <p:nvPr/>
        </p:nvSpPr>
        <p:spPr bwMode="auto">
          <a:xfrm>
            <a:off x="2500313" y="428625"/>
            <a:ext cx="42148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>
                <a:latin typeface="Calibri" pitchFamily="34" charset="0"/>
              </a:rPr>
              <a:t>Nejlevnější monitor: 20" ACER E202HEb</a:t>
            </a:r>
          </a:p>
        </p:txBody>
      </p:sp>
      <p:sp>
        <p:nvSpPr>
          <p:cNvPr id="10245" name="TextovéPole 5"/>
          <p:cNvSpPr txBox="1">
            <a:spLocks noChangeArrowheads="1"/>
          </p:cNvSpPr>
          <p:nvPr/>
        </p:nvSpPr>
        <p:spPr bwMode="auto">
          <a:xfrm>
            <a:off x="500063" y="5500688"/>
            <a:ext cx="80724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>
                <a:latin typeface="Calibri" pitchFamily="34" charset="0"/>
              </a:rPr>
              <a:t>Monitor se standardními parametry, velkou obrazovkou za příjemnou cenu.</a:t>
            </a:r>
          </a:p>
        </p:txBody>
      </p:sp>
    </p:spTree>
  </p:cSld>
  <p:clrMapOvr>
    <a:masterClrMapping/>
  </p:clrMapOvr>
  <p:transition advTm="10000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ovéPole 5"/>
          <p:cNvSpPr txBox="1">
            <a:spLocks noChangeArrowheads="1"/>
          </p:cNvSpPr>
          <p:nvPr/>
        </p:nvSpPr>
        <p:spPr bwMode="auto">
          <a:xfrm>
            <a:off x="5786438" y="1285875"/>
            <a:ext cx="3000375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>
                <a:latin typeface="Calibri" pitchFamily="34" charset="0"/>
              </a:rPr>
              <a:t>Cena:  5 200 Kč</a:t>
            </a:r>
          </a:p>
          <a:p>
            <a:endParaRPr lang="cs-CZ" b="1">
              <a:latin typeface="Calibri" pitchFamily="34" charset="0"/>
            </a:endParaRPr>
          </a:p>
          <a:p>
            <a:r>
              <a:rPr lang="cs-CZ" b="1">
                <a:latin typeface="Calibri" pitchFamily="34" charset="0"/>
              </a:rPr>
              <a:t>Úhlopříčka: 24“</a:t>
            </a:r>
          </a:p>
          <a:p>
            <a:endParaRPr lang="cs-CZ" b="1">
              <a:latin typeface="Calibri" pitchFamily="34" charset="0"/>
            </a:endParaRPr>
          </a:p>
          <a:p>
            <a:r>
              <a:rPr lang="cs-CZ" b="1">
                <a:latin typeface="Calibri" pitchFamily="34" charset="0"/>
              </a:rPr>
              <a:t>Poměr stran: 16 : 9</a:t>
            </a:r>
          </a:p>
          <a:p>
            <a:endParaRPr lang="cs-CZ" b="1">
              <a:latin typeface="Calibri" pitchFamily="34" charset="0"/>
            </a:endParaRPr>
          </a:p>
          <a:p>
            <a:r>
              <a:rPr lang="cs-CZ" b="1">
                <a:latin typeface="Calibri" pitchFamily="34" charset="0"/>
              </a:rPr>
              <a:t>Nativní rozlišení: 1920 x 1800</a:t>
            </a:r>
          </a:p>
          <a:p>
            <a:endParaRPr lang="cs-CZ" b="1">
              <a:latin typeface="Calibri" pitchFamily="34" charset="0"/>
            </a:endParaRPr>
          </a:p>
          <a:p>
            <a:r>
              <a:rPr lang="cs-CZ" b="1">
                <a:latin typeface="Calibri" pitchFamily="34" charset="0"/>
              </a:rPr>
              <a:t>Doba odezvy: 2 ms</a:t>
            </a:r>
          </a:p>
          <a:p>
            <a:endParaRPr lang="cs-CZ" b="1">
              <a:latin typeface="Calibri" pitchFamily="34" charset="0"/>
            </a:endParaRPr>
          </a:p>
          <a:p>
            <a:endParaRPr lang="cs-CZ" b="1">
              <a:latin typeface="Calibri" pitchFamily="34" charset="0"/>
            </a:endParaRPr>
          </a:p>
        </p:txBody>
      </p:sp>
      <p:sp>
        <p:nvSpPr>
          <p:cNvPr id="11267" name="TextovéPole 4"/>
          <p:cNvSpPr txBox="1">
            <a:spLocks noChangeArrowheads="1"/>
          </p:cNvSpPr>
          <p:nvPr/>
        </p:nvSpPr>
        <p:spPr bwMode="auto">
          <a:xfrm>
            <a:off x="500063" y="428625"/>
            <a:ext cx="75009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>
                <a:latin typeface="Calibri" pitchFamily="34" charset="0"/>
              </a:rPr>
              <a:t>Kvalitní monitor pro sledování filmů: 24" Samsung P2450H červeno-černý</a:t>
            </a:r>
          </a:p>
        </p:txBody>
      </p:sp>
      <p:sp>
        <p:nvSpPr>
          <p:cNvPr id="11268" name="TextovéPole 5"/>
          <p:cNvSpPr txBox="1">
            <a:spLocks noChangeArrowheads="1"/>
          </p:cNvSpPr>
          <p:nvPr/>
        </p:nvSpPr>
        <p:spPr bwMode="auto">
          <a:xfrm>
            <a:off x="500063" y="5500688"/>
            <a:ext cx="807243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>
                <a:latin typeface="Calibri" pitchFamily="34" charset="0"/>
              </a:rPr>
              <a:t>Monitor s výbornými parametry, skvělým designem,  vhodný pro sledování videa a filmů v </a:t>
            </a:r>
            <a:r>
              <a:rPr lang="cs-CZ" b="1">
                <a:latin typeface="Calibri" pitchFamily="34" charset="0"/>
              </a:rPr>
              <a:t>Full HD </a:t>
            </a:r>
            <a:r>
              <a:rPr lang="cs-CZ">
                <a:latin typeface="Calibri" pitchFamily="34" charset="0"/>
              </a:rPr>
              <a:t>rozlišení. </a:t>
            </a:r>
          </a:p>
        </p:txBody>
      </p:sp>
      <p:pic>
        <p:nvPicPr>
          <p:cNvPr id="11269" name="Picture 2" descr="Zavřít okn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75" y="928688"/>
            <a:ext cx="4357688" cy="435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10000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ovéPole 5"/>
          <p:cNvSpPr txBox="1">
            <a:spLocks noChangeArrowheads="1"/>
          </p:cNvSpPr>
          <p:nvPr/>
        </p:nvSpPr>
        <p:spPr bwMode="auto">
          <a:xfrm>
            <a:off x="5786438" y="1285875"/>
            <a:ext cx="3000375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>
                <a:latin typeface="Calibri" pitchFamily="34" charset="0"/>
              </a:rPr>
              <a:t>Cena:  10 200 Kč</a:t>
            </a:r>
          </a:p>
          <a:p>
            <a:endParaRPr lang="cs-CZ" b="1">
              <a:latin typeface="Calibri" pitchFamily="34" charset="0"/>
            </a:endParaRPr>
          </a:p>
          <a:p>
            <a:r>
              <a:rPr lang="cs-CZ" b="1">
                <a:latin typeface="Calibri" pitchFamily="34" charset="0"/>
              </a:rPr>
              <a:t>Úhlopříčka: 27“</a:t>
            </a:r>
          </a:p>
          <a:p>
            <a:endParaRPr lang="cs-CZ" b="1">
              <a:latin typeface="Calibri" pitchFamily="34" charset="0"/>
            </a:endParaRPr>
          </a:p>
          <a:p>
            <a:r>
              <a:rPr lang="cs-CZ" b="1">
                <a:latin typeface="Calibri" pitchFamily="34" charset="0"/>
              </a:rPr>
              <a:t>Poměr stran: 16 : 9</a:t>
            </a:r>
          </a:p>
          <a:p>
            <a:endParaRPr lang="cs-CZ" b="1">
              <a:latin typeface="Calibri" pitchFamily="34" charset="0"/>
            </a:endParaRPr>
          </a:p>
          <a:p>
            <a:r>
              <a:rPr lang="cs-CZ" b="1">
                <a:latin typeface="Calibri" pitchFamily="34" charset="0"/>
              </a:rPr>
              <a:t>Nativní rozlišení: 1920 x 1800</a:t>
            </a:r>
          </a:p>
          <a:p>
            <a:endParaRPr lang="cs-CZ" b="1">
              <a:latin typeface="Calibri" pitchFamily="34" charset="0"/>
            </a:endParaRPr>
          </a:p>
          <a:p>
            <a:r>
              <a:rPr lang="cs-CZ" b="1">
                <a:latin typeface="Calibri" pitchFamily="34" charset="0"/>
              </a:rPr>
              <a:t>Doba odezvy: 5 ms</a:t>
            </a:r>
          </a:p>
          <a:p>
            <a:endParaRPr lang="cs-CZ" b="1">
              <a:latin typeface="Calibri" pitchFamily="34" charset="0"/>
            </a:endParaRPr>
          </a:p>
          <a:p>
            <a:endParaRPr lang="cs-CZ" b="1">
              <a:latin typeface="Calibri" pitchFamily="34" charset="0"/>
            </a:endParaRPr>
          </a:p>
        </p:txBody>
      </p:sp>
      <p:sp>
        <p:nvSpPr>
          <p:cNvPr id="12291" name="TextovéPole 4"/>
          <p:cNvSpPr txBox="1">
            <a:spLocks noChangeArrowheads="1"/>
          </p:cNvSpPr>
          <p:nvPr/>
        </p:nvSpPr>
        <p:spPr bwMode="auto">
          <a:xfrm>
            <a:off x="500063" y="428625"/>
            <a:ext cx="75009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>
                <a:latin typeface="Calibri" pitchFamily="34" charset="0"/>
              </a:rPr>
              <a:t>Kvalitní televizní monitor: 27" Samsung P2770HD červeno-černý</a:t>
            </a:r>
          </a:p>
        </p:txBody>
      </p:sp>
      <p:sp>
        <p:nvSpPr>
          <p:cNvPr id="12292" name="TextovéPole 5"/>
          <p:cNvSpPr txBox="1">
            <a:spLocks noChangeArrowheads="1"/>
          </p:cNvSpPr>
          <p:nvPr/>
        </p:nvSpPr>
        <p:spPr bwMode="auto">
          <a:xfrm>
            <a:off x="500063" y="5500688"/>
            <a:ext cx="807243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>
                <a:latin typeface="Calibri" pitchFamily="34" charset="0"/>
              </a:rPr>
              <a:t>Monitor s digitální televizí, skvělým designem,  vhodný pro sledování videa a filmů v </a:t>
            </a:r>
            <a:r>
              <a:rPr lang="cs-CZ" b="1">
                <a:latin typeface="Calibri" pitchFamily="34" charset="0"/>
              </a:rPr>
              <a:t>Full HD </a:t>
            </a:r>
            <a:r>
              <a:rPr lang="cs-CZ">
                <a:latin typeface="Calibri" pitchFamily="34" charset="0"/>
              </a:rPr>
              <a:t>rozlišení. </a:t>
            </a:r>
          </a:p>
        </p:txBody>
      </p:sp>
      <p:pic>
        <p:nvPicPr>
          <p:cNvPr id="12293" name="Picture 2" descr="Zobrazit ve větším rozlišení produkt 27 Samsung P2770HD červeno-černý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813" y="1000125"/>
            <a:ext cx="4286250" cy="428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10000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ovéPole 5"/>
          <p:cNvSpPr txBox="1">
            <a:spLocks noChangeArrowheads="1"/>
          </p:cNvSpPr>
          <p:nvPr/>
        </p:nvSpPr>
        <p:spPr bwMode="auto">
          <a:xfrm>
            <a:off x="5786438" y="1285875"/>
            <a:ext cx="3000375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>
                <a:latin typeface="Calibri" pitchFamily="34" charset="0"/>
              </a:rPr>
              <a:t>Cena:  14 000 Kč</a:t>
            </a:r>
          </a:p>
          <a:p>
            <a:endParaRPr lang="cs-CZ" b="1">
              <a:latin typeface="Calibri" pitchFamily="34" charset="0"/>
            </a:endParaRPr>
          </a:p>
          <a:p>
            <a:r>
              <a:rPr lang="cs-CZ" b="1">
                <a:latin typeface="Calibri" pitchFamily="34" charset="0"/>
              </a:rPr>
              <a:t>Úhlopříčka: 19“</a:t>
            </a:r>
          </a:p>
          <a:p>
            <a:endParaRPr lang="cs-CZ" b="1">
              <a:latin typeface="Calibri" pitchFamily="34" charset="0"/>
            </a:endParaRPr>
          </a:p>
          <a:p>
            <a:r>
              <a:rPr lang="cs-CZ" b="1">
                <a:latin typeface="Calibri" pitchFamily="34" charset="0"/>
              </a:rPr>
              <a:t>Poměr stran: 4 : 3</a:t>
            </a:r>
          </a:p>
          <a:p>
            <a:endParaRPr lang="cs-CZ" b="1">
              <a:latin typeface="Calibri" pitchFamily="34" charset="0"/>
            </a:endParaRPr>
          </a:p>
          <a:p>
            <a:r>
              <a:rPr lang="cs-CZ" b="1">
                <a:latin typeface="Calibri" pitchFamily="34" charset="0"/>
              </a:rPr>
              <a:t>Nativní rozlišení: 1280x 1024</a:t>
            </a:r>
          </a:p>
          <a:p>
            <a:endParaRPr lang="cs-CZ" b="1">
              <a:latin typeface="Calibri" pitchFamily="34" charset="0"/>
            </a:endParaRPr>
          </a:p>
          <a:p>
            <a:r>
              <a:rPr lang="cs-CZ" b="1">
                <a:latin typeface="Calibri" pitchFamily="34" charset="0"/>
              </a:rPr>
              <a:t>Doba odezvy: 5 ms</a:t>
            </a:r>
          </a:p>
          <a:p>
            <a:endParaRPr lang="cs-CZ" b="1">
              <a:latin typeface="Calibri" pitchFamily="34" charset="0"/>
            </a:endParaRPr>
          </a:p>
          <a:p>
            <a:endParaRPr lang="cs-CZ" b="1">
              <a:latin typeface="Calibri" pitchFamily="34" charset="0"/>
            </a:endParaRPr>
          </a:p>
        </p:txBody>
      </p:sp>
      <p:sp>
        <p:nvSpPr>
          <p:cNvPr id="13315" name="TextovéPole 4"/>
          <p:cNvSpPr txBox="1">
            <a:spLocks noChangeArrowheads="1"/>
          </p:cNvSpPr>
          <p:nvPr/>
        </p:nvSpPr>
        <p:spPr bwMode="auto">
          <a:xfrm>
            <a:off x="500063" y="428625"/>
            <a:ext cx="75009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>
                <a:latin typeface="Calibri" pitchFamily="34" charset="0"/>
              </a:rPr>
              <a:t>Dotykový monitor: 19" NEC V-Touch 1921 5R stříbrný silver</a:t>
            </a:r>
          </a:p>
        </p:txBody>
      </p:sp>
      <p:sp>
        <p:nvSpPr>
          <p:cNvPr id="13316" name="TextovéPole 5"/>
          <p:cNvSpPr txBox="1">
            <a:spLocks noChangeArrowheads="1"/>
          </p:cNvSpPr>
          <p:nvPr/>
        </p:nvSpPr>
        <p:spPr bwMode="auto">
          <a:xfrm>
            <a:off x="500063" y="5500688"/>
            <a:ext cx="80724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>
                <a:latin typeface="Calibri" pitchFamily="34" charset="0"/>
              </a:rPr>
              <a:t>Monitor s dotykovou obrazovkou určenou pro ovládání počítače dotekem prstu. </a:t>
            </a:r>
          </a:p>
        </p:txBody>
      </p:sp>
      <p:pic>
        <p:nvPicPr>
          <p:cNvPr id="13317" name="Picture 2" descr="Zavřít okn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88" y="1000125"/>
            <a:ext cx="4214812" cy="421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10000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ovéPole 5"/>
          <p:cNvSpPr txBox="1">
            <a:spLocks noChangeArrowheads="1"/>
          </p:cNvSpPr>
          <p:nvPr/>
        </p:nvSpPr>
        <p:spPr bwMode="auto">
          <a:xfrm>
            <a:off x="5786438" y="1285875"/>
            <a:ext cx="3000375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>
                <a:latin typeface="Calibri" pitchFamily="34" charset="0"/>
              </a:rPr>
              <a:t>Cena:  89 000 Kč</a:t>
            </a:r>
          </a:p>
          <a:p>
            <a:endParaRPr lang="cs-CZ" b="1">
              <a:latin typeface="Calibri" pitchFamily="34" charset="0"/>
            </a:endParaRPr>
          </a:p>
          <a:p>
            <a:r>
              <a:rPr lang="cs-CZ" b="1">
                <a:latin typeface="Calibri" pitchFamily="34" charset="0"/>
              </a:rPr>
              <a:t>Úhlopříčka: 22,2“</a:t>
            </a:r>
          </a:p>
          <a:p>
            <a:endParaRPr lang="cs-CZ" b="1">
              <a:latin typeface="Calibri" pitchFamily="34" charset="0"/>
            </a:endParaRPr>
          </a:p>
          <a:p>
            <a:r>
              <a:rPr lang="cs-CZ" b="1">
                <a:latin typeface="Calibri" pitchFamily="34" charset="0"/>
              </a:rPr>
              <a:t>Poměr stran: 16 : 9</a:t>
            </a:r>
          </a:p>
          <a:p>
            <a:endParaRPr lang="cs-CZ" b="1">
              <a:latin typeface="Calibri" pitchFamily="34" charset="0"/>
            </a:endParaRPr>
          </a:p>
          <a:p>
            <a:r>
              <a:rPr lang="cs-CZ" b="1">
                <a:latin typeface="Calibri" pitchFamily="34" charset="0"/>
              </a:rPr>
              <a:t>Nativní rozlišení: 1920x 1200</a:t>
            </a:r>
          </a:p>
          <a:p>
            <a:endParaRPr lang="cs-CZ" b="1">
              <a:latin typeface="Calibri" pitchFamily="34" charset="0"/>
            </a:endParaRPr>
          </a:p>
          <a:p>
            <a:r>
              <a:rPr lang="cs-CZ" b="1">
                <a:latin typeface="Calibri" pitchFamily="34" charset="0"/>
              </a:rPr>
              <a:t>Doba odezvy: 17 ms</a:t>
            </a:r>
          </a:p>
          <a:p>
            <a:endParaRPr lang="cs-CZ" b="1">
              <a:latin typeface="Calibri" pitchFamily="34" charset="0"/>
            </a:endParaRPr>
          </a:p>
          <a:p>
            <a:endParaRPr lang="cs-CZ" b="1">
              <a:latin typeface="Calibri" pitchFamily="34" charset="0"/>
            </a:endParaRPr>
          </a:p>
        </p:txBody>
      </p:sp>
      <p:sp>
        <p:nvSpPr>
          <p:cNvPr id="14339" name="TextovéPole 4"/>
          <p:cNvSpPr txBox="1">
            <a:spLocks noChangeArrowheads="1"/>
          </p:cNvSpPr>
          <p:nvPr/>
        </p:nvSpPr>
        <p:spPr bwMode="auto">
          <a:xfrm>
            <a:off x="500063" y="428625"/>
            <a:ext cx="75009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>
                <a:latin typeface="Calibri" pitchFamily="34" charset="0"/>
              </a:rPr>
              <a:t>Profesionální monitor: 22.2" EIZO CG221-K</a:t>
            </a:r>
          </a:p>
        </p:txBody>
      </p:sp>
      <p:sp>
        <p:nvSpPr>
          <p:cNvPr id="14340" name="TextovéPole 5"/>
          <p:cNvSpPr txBox="1">
            <a:spLocks noChangeArrowheads="1"/>
          </p:cNvSpPr>
          <p:nvPr/>
        </p:nvSpPr>
        <p:spPr bwMode="auto">
          <a:xfrm>
            <a:off x="500063" y="5572125"/>
            <a:ext cx="80724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>
                <a:latin typeface="Calibri" pitchFamily="34" charset="0"/>
              </a:rPr>
              <a:t>Monitor s ostrým a jasným obrazem a dokonalým podáním barev. </a:t>
            </a:r>
          </a:p>
        </p:txBody>
      </p:sp>
      <p:pic>
        <p:nvPicPr>
          <p:cNvPr id="14341" name="Picture 2" descr="Zavřít okn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813" y="857250"/>
            <a:ext cx="4572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10000"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ovéPole 5"/>
          <p:cNvSpPr txBox="1">
            <a:spLocks noChangeArrowheads="1"/>
          </p:cNvSpPr>
          <p:nvPr/>
        </p:nvSpPr>
        <p:spPr bwMode="auto">
          <a:xfrm>
            <a:off x="2500313" y="4714875"/>
            <a:ext cx="3929062" cy="141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3200" b="1">
                <a:solidFill>
                  <a:srgbClr val="FF0000"/>
                </a:solidFill>
                <a:latin typeface="Calibri" pitchFamily="34" charset="0"/>
              </a:rPr>
              <a:t>Cena:  25 000 000 Kč</a:t>
            </a:r>
          </a:p>
          <a:p>
            <a:pPr algn="ctr"/>
            <a:endParaRPr lang="cs-CZ" b="1">
              <a:latin typeface="Calibri" pitchFamily="34" charset="0"/>
            </a:endParaRPr>
          </a:p>
          <a:p>
            <a:pPr algn="ctr"/>
            <a:endParaRPr lang="cs-CZ" b="1">
              <a:latin typeface="Calibri" pitchFamily="34" charset="0"/>
            </a:endParaRPr>
          </a:p>
          <a:p>
            <a:pPr algn="ctr"/>
            <a:endParaRPr lang="cs-CZ" b="1">
              <a:latin typeface="Calibri" pitchFamily="34" charset="0"/>
            </a:endParaRPr>
          </a:p>
        </p:txBody>
      </p:sp>
      <p:sp>
        <p:nvSpPr>
          <p:cNvPr id="15363" name="TextovéPole 4"/>
          <p:cNvSpPr txBox="1">
            <a:spLocks noChangeArrowheads="1"/>
          </p:cNvSpPr>
          <p:nvPr/>
        </p:nvSpPr>
        <p:spPr bwMode="auto">
          <a:xfrm>
            <a:off x="500063" y="428625"/>
            <a:ext cx="75009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>
                <a:latin typeface="Calibri" pitchFamily="34" charset="0"/>
              </a:rPr>
              <a:t>Nejdražší LCD televize – monitor na světě: 103“ LCD televizi YALOS </a:t>
            </a:r>
          </a:p>
        </p:txBody>
      </p:sp>
      <p:sp>
        <p:nvSpPr>
          <p:cNvPr id="15364" name="TextovéPole 5"/>
          <p:cNvSpPr txBox="1">
            <a:spLocks noChangeArrowheads="1"/>
          </p:cNvSpPr>
          <p:nvPr/>
        </p:nvSpPr>
        <p:spPr bwMode="auto">
          <a:xfrm>
            <a:off x="500063" y="5715000"/>
            <a:ext cx="80724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>
                <a:latin typeface="Calibri" pitchFamily="34" charset="0"/>
              </a:rPr>
              <a:t>Ty bílé tečky jsou pravé diamanty. </a:t>
            </a:r>
          </a:p>
        </p:txBody>
      </p:sp>
      <p:pic>
        <p:nvPicPr>
          <p:cNvPr id="15365" name="Picture 2" descr="http://www.svethardware.cz/sh/media.nsf/0c97cd6cabb1398ec1256cc50082f4bf/6f5313823ba90314c12571e0003876af/Description/1.35A?OpenElement&amp;FieldElemFormat=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75" y="928688"/>
            <a:ext cx="5357813" cy="3681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10000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ovéPole 1"/>
          <p:cNvSpPr txBox="1">
            <a:spLocks noChangeArrowheads="1"/>
          </p:cNvSpPr>
          <p:nvPr/>
        </p:nvSpPr>
        <p:spPr bwMode="auto">
          <a:xfrm>
            <a:off x="1476375" y="1125538"/>
            <a:ext cx="6191250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4400" b="1"/>
              <a:t>KONEC PREZENTACE</a:t>
            </a:r>
          </a:p>
        </p:txBody>
      </p:sp>
      <p:sp>
        <p:nvSpPr>
          <p:cNvPr id="16387" name="TextovéPole 3"/>
          <p:cNvSpPr txBox="1">
            <a:spLocks noChangeArrowheads="1"/>
          </p:cNvSpPr>
          <p:nvPr/>
        </p:nvSpPr>
        <p:spPr bwMode="auto">
          <a:xfrm>
            <a:off x="971550" y="2924175"/>
            <a:ext cx="7129463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800" b="1"/>
              <a:t>Tento učební materiál byl vytvořen v rámci projektu:</a:t>
            </a:r>
          </a:p>
        </p:txBody>
      </p:sp>
      <p:pic>
        <p:nvPicPr>
          <p:cNvPr id="1638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4221163"/>
            <a:ext cx="2600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10000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ovéPole 5"/>
          <p:cNvSpPr txBox="1">
            <a:spLocks noChangeArrowheads="1"/>
          </p:cNvSpPr>
          <p:nvPr/>
        </p:nvSpPr>
        <p:spPr bwMode="auto">
          <a:xfrm>
            <a:off x="500063" y="1785938"/>
            <a:ext cx="8072437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4400" b="1">
                <a:latin typeface="Calibri" pitchFamily="34" charset="0"/>
              </a:rPr>
              <a:t>Konec prezentace.</a:t>
            </a:r>
          </a:p>
          <a:p>
            <a:pPr algn="ctr"/>
            <a:endParaRPr lang="cs-CZ" sz="4400" b="1">
              <a:latin typeface="Calibri" pitchFamily="34" charset="0"/>
            </a:endParaRPr>
          </a:p>
          <a:p>
            <a:pPr algn="ctr"/>
            <a:r>
              <a:rPr lang="cs-CZ" sz="4400" b="1">
                <a:latin typeface="Calibri" pitchFamily="34" charset="0"/>
              </a:rPr>
              <a:t>Zdroj fotek:www.alza.cz </a:t>
            </a:r>
          </a:p>
        </p:txBody>
      </p:sp>
    </p:spTree>
  </p:cSld>
  <p:clrMapOvr>
    <a:masterClrMapping/>
  </p:clrMapOvr>
  <p:transition advTm="10000"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95536" y="1484784"/>
            <a:ext cx="7319632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Autor výukového materiálu: Ing. Petr Kvíz</a:t>
            </a:r>
            <a:endParaRPr kumimoji="0" lang="cs-CZ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eaLnBrk="0" hangingPunct="0"/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Digitální učební materiál byl vytvořen v období od </a:t>
            </a:r>
            <a:r>
              <a:rPr lang="cs-CZ" sz="900" dirty="0" smtClean="0"/>
              <a:t>1. 10. 2010 do 28. 2. </a:t>
            </a:r>
            <a:r>
              <a:rPr lang="cs-CZ" sz="900" smtClean="0"/>
              <a:t>2011</a:t>
            </a:r>
            <a:endParaRPr kumimoji="0" lang="cs-CZ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Digitální učební materiál je určený pro 6. ročník</a:t>
            </a:r>
            <a:endParaRPr kumimoji="0" lang="cs-CZ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Vzd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ě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Arial Unicode MS" pitchFamily="34" charset="-128"/>
                <a:cs typeface="Calibri" pitchFamily="34" charset="0"/>
              </a:rPr>
              <a:t>lávací oblast: Informační a komunikační technologie</a:t>
            </a:r>
            <a:endParaRPr kumimoji="0" lang="cs-CZ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Arial Unicode MS" pitchFamily="34" charset="-128"/>
                <a:cs typeface="Calibri" pitchFamily="34" charset="0"/>
              </a:rPr>
              <a:t>Vzd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ě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Arial Unicode MS" pitchFamily="34" charset="-128"/>
                <a:cs typeface="Calibri" pitchFamily="34" charset="0"/>
              </a:rPr>
              <a:t>lávací obor: Informatika</a:t>
            </a:r>
            <a:endParaRPr kumimoji="0" lang="cs-CZ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Arial Unicode MS" pitchFamily="34" charset="-128"/>
                <a:cs typeface="Calibri" pitchFamily="34" charset="0"/>
              </a:rPr>
              <a:t>Téma: Monitor</a:t>
            </a:r>
            <a:endParaRPr kumimoji="0" lang="cs-CZ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Arial Unicode MS" pitchFamily="34" charset="-128"/>
                <a:cs typeface="Calibri" pitchFamily="34" charset="0"/>
              </a:rPr>
              <a:t>Anotace: Účelem této prezentace je naučit žáky rozeznávat jednotlivé druhy monitorů a jejich vhodnost požití k určitému účelu.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924944"/>
            <a:ext cx="6081712" cy="14859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10000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43375" y="1714500"/>
            <a:ext cx="736600" cy="1166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Obdélník 5"/>
          <p:cNvSpPr>
            <a:spLocks noChangeArrowheads="1"/>
          </p:cNvSpPr>
          <p:nvPr/>
        </p:nvSpPr>
        <p:spPr bwMode="auto">
          <a:xfrm>
            <a:off x="3786188" y="5286375"/>
            <a:ext cx="15208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200" b="1">
                <a:latin typeface="Calibri" pitchFamily="34" charset="0"/>
              </a:rPr>
              <a:t>© Ing. Petr Kvíz 2010</a:t>
            </a:r>
          </a:p>
        </p:txBody>
      </p:sp>
      <p:sp>
        <p:nvSpPr>
          <p:cNvPr id="7" name="Obdélník 6"/>
          <p:cNvSpPr/>
          <p:nvPr/>
        </p:nvSpPr>
        <p:spPr>
          <a:xfrm>
            <a:off x="1142976" y="500042"/>
            <a:ext cx="6929486" cy="132343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8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</a:rPr>
              <a:t>INFORMATIKA</a:t>
            </a:r>
          </a:p>
        </p:txBody>
      </p:sp>
      <p:sp>
        <p:nvSpPr>
          <p:cNvPr id="2053" name="TextovéPole 7"/>
          <p:cNvSpPr txBox="1">
            <a:spLocks noChangeArrowheads="1"/>
          </p:cNvSpPr>
          <p:nvPr/>
        </p:nvSpPr>
        <p:spPr bwMode="auto">
          <a:xfrm>
            <a:off x="2928938" y="4071938"/>
            <a:ext cx="32861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3600" b="1">
                <a:latin typeface="Calibri" pitchFamily="34" charset="0"/>
              </a:rPr>
              <a:t>6. TŘÍDA</a:t>
            </a:r>
          </a:p>
        </p:txBody>
      </p:sp>
      <p:sp>
        <p:nvSpPr>
          <p:cNvPr id="2054" name="TextovéPole 8"/>
          <p:cNvSpPr txBox="1">
            <a:spLocks noChangeArrowheads="1"/>
          </p:cNvSpPr>
          <p:nvPr/>
        </p:nvSpPr>
        <p:spPr bwMode="auto">
          <a:xfrm>
            <a:off x="2286000" y="3000375"/>
            <a:ext cx="46434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4800" b="1">
                <a:latin typeface="Calibri" pitchFamily="34" charset="0"/>
              </a:rPr>
              <a:t>Monitor</a:t>
            </a:r>
          </a:p>
        </p:txBody>
      </p:sp>
    </p:spTree>
  </p:cSld>
  <p:clrMapOvr>
    <a:masterClrMapping/>
  </p:clrMapOvr>
  <p:transition advTm="10000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ovéPole 4"/>
          <p:cNvSpPr txBox="1">
            <a:spLocks noChangeArrowheads="1"/>
          </p:cNvSpPr>
          <p:nvPr/>
        </p:nvSpPr>
        <p:spPr bwMode="auto">
          <a:xfrm>
            <a:off x="1285875" y="500063"/>
            <a:ext cx="66436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>
                <a:latin typeface="Calibri" pitchFamily="34" charset="0"/>
              </a:rPr>
              <a:t>Monitor slouží k zobrazování textových a grafických informací.</a:t>
            </a:r>
          </a:p>
        </p:txBody>
      </p:sp>
      <p:sp>
        <p:nvSpPr>
          <p:cNvPr id="3075" name="TextovéPole 5"/>
          <p:cNvSpPr txBox="1">
            <a:spLocks noChangeArrowheads="1"/>
          </p:cNvSpPr>
          <p:nvPr/>
        </p:nvSpPr>
        <p:spPr bwMode="auto">
          <a:xfrm>
            <a:off x="1000125" y="1500188"/>
            <a:ext cx="28575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>
                <a:latin typeface="Calibri" pitchFamily="34" charset="0"/>
              </a:rPr>
              <a:t>Starší typ monitoru CRT</a:t>
            </a:r>
          </a:p>
        </p:txBody>
      </p:sp>
      <p:sp>
        <p:nvSpPr>
          <p:cNvPr id="3076" name="TextovéPole 5"/>
          <p:cNvSpPr txBox="1">
            <a:spLocks noChangeArrowheads="1"/>
          </p:cNvSpPr>
          <p:nvPr/>
        </p:nvSpPr>
        <p:spPr bwMode="auto">
          <a:xfrm>
            <a:off x="4857750" y="1500188"/>
            <a:ext cx="28575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>
                <a:latin typeface="Calibri" pitchFamily="34" charset="0"/>
              </a:rPr>
              <a:t>Nový typ monitoru LCD</a:t>
            </a:r>
          </a:p>
        </p:txBody>
      </p:sp>
      <p:pic>
        <p:nvPicPr>
          <p:cNvPr id="3077" name="Picture 2" descr="Soubor:LG L194WT-SF LCD monitor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4875" y="2071688"/>
            <a:ext cx="3236913" cy="278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4" descr="http://www.alave.cz/_imgs/monitor-17-crt-hyundai-imagequest-q770-gray-black:2783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14438" y="2071688"/>
            <a:ext cx="2786062" cy="278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9" name="TextovéPole 5"/>
          <p:cNvSpPr txBox="1">
            <a:spLocks noChangeArrowheads="1"/>
          </p:cNvSpPr>
          <p:nvPr/>
        </p:nvSpPr>
        <p:spPr bwMode="auto">
          <a:xfrm>
            <a:off x="500063" y="5357813"/>
            <a:ext cx="80724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>
                <a:latin typeface="Calibri" pitchFamily="34" charset="0"/>
              </a:rPr>
              <a:t>Starší typ se dnes již neprodává. V dalším výkladu se zaměříme pouze na nové typy.</a:t>
            </a:r>
          </a:p>
        </p:txBody>
      </p:sp>
    </p:spTree>
  </p:cSld>
  <p:clrMapOvr>
    <a:masterClrMapping/>
  </p:clrMapOvr>
  <p:transition advTm="10000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ovéPole 5"/>
          <p:cNvSpPr txBox="1">
            <a:spLocks noChangeArrowheads="1"/>
          </p:cNvSpPr>
          <p:nvPr/>
        </p:nvSpPr>
        <p:spPr bwMode="auto">
          <a:xfrm>
            <a:off x="3000375" y="857250"/>
            <a:ext cx="26431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>
                <a:latin typeface="Calibri" pitchFamily="34" charset="0"/>
              </a:rPr>
              <a:t>Poměr stran:</a:t>
            </a:r>
          </a:p>
        </p:txBody>
      </p:sp>
      <p:sp>
        <p:nvSpPr>
          <p:cNvPr id="4099" name="TextovéPole 4"/>
          <p:cNvSpPr txBox="1">
            <a:spLocks noChangeArrowheads="1"/>
          </p:cNvSpPr>
          <p:nvPr/>
        </p:nvSpPr>
        <p:spPr bwMode="auto">
          <a:xfrm>
            <a:off x="2786063" y="357188"/>
            <a:ext cx="33575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>
                <a:latin typeface="Calibri" pitchFamily="34" charset="0"/>
              </a:rPr>
              <a:t>Základní parametry monitorů:</a:t>
            </a:r>
          </a:p>
        </p:txBody>
      </p:sp>
      <p:pic>
        <p:nvPicPr>
          <p:cNvPr id="4100" name="Picture 2" descr="Zavřít okn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813" y="1785938"/>
            <a:ext cx="3286125" cy="328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1" name="TextovéPole 5"/>
          <p:cNvSpPr txBox="1">
            <a:spLocks noChangeArrowheads="1"/>
          </p:cNvSpPr>
          <p:nvPr/>
        </p:nvSpPr>
        <p:spPr bwMode="auto">
          <a:xfrm>
            <a:off x="1214438" y="1285875"/>
            <a:ext cx="26431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>
                <a:latin typeface="Calibri" pitchFamily="34" charset="0"/>
              </a:rPr>
              <a:t>4 : 3</a:t>
            </a:r>
          </a:p>
        </p:txBody>
      </p:sp>
      <p:sp>
        <p:nvSpPr>
          <p:cNvPr id="4102" name="TextovéPole 5"/>
          <p:cNvSpPr txBox="1">
            <a:spLocks noChangeArrowheads="1"/>
          </p:cNvSpPr>
          <p:nvPr/>
        </p:nvSpPr>
        <p:spPr bwMode="auto">
          <a:xfrm>
            <a:off x="5000625" y="1285875"/>
            <a:ext cx="26431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>
                <a:latin typeface="Calibri" pitchFamily="34" charset="0"/>
              </a:rPr>
              <a:t>16 : 9</a:t>
            </a:r>
          </a:p>
        </p:txBody>
      </p:sp>
      <p:sp>
        <p:nvSpPr>
          <p:cNvPr id="4103" name="TextovéPole 5"/>
          <p:cNvSpPr txBox="1">
            <a:spLocks noChangeArrowheads="1"/>
          </p:cNvSpPr>
          <p:nvPr/>
        </p:nvSpPr>
        <p:spPr bwMode="auto">
          <a:xfrm>
            <a:off x="1071563" y="5357813"/>
            <a:ext cx="264318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>
                <a:latin typeface="Calibri" pitchFamily="34" charset="0"/>
              </a:rPr>
              <a:t>Vhodný </a:t>
            </a:r>
            <a:r>
              <a:rPr lang="cs-CZ" b="1">
                <a:latin typeface="Calibri" pitchFamily="34" charset="0"/>
              </a:rPr>
              <a:t>pro práci </a:t>
            </a:r>
            <a:r>
              <a:rPr lang="cs-CZ">
                <a:latin typeface="Calibri" pitchFamily="34" charset="0"/>
              </a:rPr>
              <a:t>s dokumenty, Internetem.</a:t>
            </a:r>
          </a:p>
        </p:txBody>
      </p:sp>
      <p:pic>
        <p:nvPicPr>
          <p:cNvPr id="4104" name="Picture 4" descr="Zobrazit ve větším rozlišení produkt 19 ACER V193HQDb.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4875" y="1714500"/>
            <a:ext cx="3286125" cy="328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5" name="TextovéPole 5"/>
          <p:cNvSpPr txBox="1">
            <a:spLocks noChangeArrowheads="1"/>
          </p:cNvSpPr>
          <p:nvPr/>
        </p:nvSpPr>
        <p:spPr bwMode="auto">
          <a:xfrm>
            <a:off x="5143500" y="5354638"/>
            <a:ext cx="264318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>
                <a:latin typeface="Calibri" pitchFamily="34" charset="0"/>
              </a:rPr>
              <a:t>Vhodný pro sledování videa a filmů.</a:t>
            </a:r>
          </a:p>
        </p:txBody>
      </p:sp>
    </p:spTree>
  </p:cSld>
  <p:clrMapOvr>
    <a:masterClrMapping/>
  </p:clrMapOvr>
  <p:transition advTm="10000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Zobrazit ve větším rozlišení produkt 18.5 ACER P195HQLb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50" y="714375"/>
            <a:ext cx="51435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TextovéPole 5"/>
          <p:cNvSpPr txBox="1">
            <a:spLocks noChangeArrowheads="1"/>
          </p:cNvSpPr>
          <p:nvPr/>
        </p:nvSpPr>
        <p:spPr bwMode="auto">
          <a:xfrm>
            <a:off x="1000125" y="857250"/>
            <a:ext cx="67865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>
                <a:latin typeface="Calibri" pitchFamily="34" charset="0"/>
              </a:rPr>
              <a:t>Úhlopříčka – vzdálenost mezi protilehlými rohy obrazovky</a:t>
            </a:r>
          </a:p>
        </p:txBody>
      </p:sp>
      <p:sp>
        <p:nvSpPr>
          <p:cNvPr id="5124" name="TextovéPole 4"/>
          <p:cNvSpPr txBox="1">
            <a:spLocks noChangeArrowheads="1"/>
          </p:cNvSpPr>
          <p:nvPr/>
        </p:nvSpPr>
        <p:spPr bwMode="auto">
          <a:xfrm>
            <a:off x="2786063" y="357188"/>
            <a:ext cx="33575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>
                <a:latin typeface="Calibri" pitchFamily="34" charset="0"/>
              </a:rPr>
              <a:t>Základní parametry monitorů:</a:t>
            </a:r>
          </a:p>
        </p:txBody>
      </p:sp>
      <p:sp>
        <p:nvSpPr>
          <p:cNvPr id="5125" name="TextovéPole 5"/>
          <p:cNvSpPr txBox="1">
            <a:spLocks noChangeArrowheads="1"/>
          </p:cNvSpPr>
          <p:nvPr/>
        </p:nvSpPr>
        <p:spPr bwMode="auto">
          <a:xfrm>
            <a:off x="1071563" y="5500688"/>
            <a:ext cx="69294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>
                <a:latin typeface="Calibri" pitchFamily="34" charset="0"/>
              </a:rPr>
              <a:t>Uvádí se v palcích – kupříkladu 17“ (17“ = 17*2,5 cm = 43 cm)</a:t>
            </a:r>
          </a:p>
        </p:txBody>
      </p:sp>
      <p:cxnSp>
        <p:nvCxnSpPr>
          <p:cNvPr id="13" name="Přímá spojovací šipka 12"/>
          <p:cNvCxnSpPr/>
          <p:nvPr/>
        </p:nvCxnSpPr>
        <p:spPr>
          <a:xfrm flipV="1">
            <a:off x="2643188" y="1857375"/>
            <a:ext cx="3857625" cy="2357438"/>
          </a:xfrm>
          <a:prstGeom prst="straightConnector1">
            <a:avLst/>
          </a:prstGeom>
          <a:ln w="381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Tm="10000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ovéPole 5"/>
          <p:cNvSpPr txBox="1">
            <a:spLocks noChangeArrowheads="1"/>
          </p:cNvSpPr>
          <p:nvPr/>
        </p:nvSpPr>
        <p:spPr bwMode="auto">
          <a:xfrm>
            <a:off x="1000125" y="857250"/>
            <a:ext cx="67865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>
                <a:latin typeface="Calibri" pitchFamily="34" charset="0"/>
              </a:rPr>
              <a:t>Rozlišení obrazovky – udává se v bodech – například 1360 x 768 bodů. </a:t>
            </a:r>
          </a:p>
        </p:txBody>
      </p:sp>
      <p:sp>
        <p:nvSpPr>
          <p:cNvPr id="6147" name="TextovéPole 4"/>
          <p:cNvSpPr txBox="1">
            <a:spLocks noChangeArrowheads="1"/>
          </p:cNvSpPr>
          <p:nvPr/>
        </p:nvSpPr>
        <p:spPr bwMode="auto">
          <a:xfrm>
            <a:off x="2786063" y="357188"/>
            <a:ext cx="33575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>
                <a:latin typeface="Calibri" pitchFamily="34" charset="0"/>
              </a:rPr>
              <a:t>Základní parametry monitorů:</a:t>
            </a:r>
          </a:p>
        </p:txBody>
      </p:sp>
      <p:sp>
        <p:nvSpPr>
          <p:cNvPr id="6148" name="TextovéPole 5"/>
          <p:cNvSpPr txBox="1">
            <a:spLocks noChangeArrowheads="1"/>
          </p:cNvSpPr>
          <p:nvPr/>
        </p:nvSpPr>
        <p:spPr bwMode="auto">
          <a:xfrm>
            <a:off x="500063" y="5500688"/>
            <a:ext cx="80724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>
                <a:latin typeface="Calibri" pitchFamily="34" charset="0"/>
              </a:rPr>
              <a:t>Každý LCD monitor má vlastní (nativní) rozlišení v kterém je jeho obraz nejkvalitnější.</a:t>
            </a:r>
          </a:p>
        </p:txBody>
      </p:sp>
      <p:pic>
        <p:nvPicPr>
          <p:cNvPr id="6149" name="Picture 2" descr="Zobrazit ve větším rozlišení produkt 18.5 Samsung 943SN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4625" y="1428750"/>
            <a:ext cx="3643313" cy="364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10000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ovéPole 5"/>
          <p:cNvSpPr txBox="1">
            <a:spLocks noChangeArrowheads="1"/>
          </p:cNvSpPr>
          <p:nvPr/>
        </p:nvSpPr>
        <p:spPr bwMode="auto">
          <a:xfrm>
            <a:off x="1000125" y="857250"/>
            <a:ext cx="67865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>
                <a:latin typeface="Calibri" pitchFamily="34" charset="0"/>
              </a:rPr>
              <a:t>Doba  odezvy – udává se v jednotkách milisekund – například 5 ms.</a:t>
            </a:r>
          </a:p>
        </p:txBody>
      </p:sp>
      <p:sp>
        <p:nvSpPr>
          <p:cNvPr id="7171" name="TextovéPole 4"/>
          <p:cNvSpPr txBox="1">
            <a:spLocks noChangeArrowheads="1"/>
          </p:cNvSpPr>
          <p:nvPr/>
        </p:nvSpPr>
        <p:spPr bwMode="auto">
          <a:xfrm>
            <a:off x="2786063" y="357188"/>
            <a:ext cx="33575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>
                <a:latin typeface="Calibri" pitchFamily="34" charset="0"/>
              </a:rPr>
              <a:t>Základní parametry monitorů:</a:t>
            </a:r>
          </a:p>
        </p:txBody>
      </p:sp>
      <p:sp>
        <p:nvSpPr>
          <p:cNvPr id="7172" name="TextovéPole 5"/>
          <p:cNvSpPr txBox="1">
            <a:spLocks noChangeArrowheads="1"/>
          </p:cNvSpPr>
          <p:nvPr/>
        </p:nvSpPr>
        <p:spPr bwMode="auto">
          <a:xfrm>
            <a:off x="285750" y="5500688"/>
            <a:ext cx="8429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>
                <a:latin typeface="Calibri" pitchFamily="34" charset="0"/>
              </a:rPr>
              <a:t>Krátkou dobu odezvy oceníte u rychle pohybujícího se obrazu – zvláště počítačových her.</a:t>
            </a:r>
          </a:p>
        </p:txBody>
      </p:sp>
      <p:pic>
        <p:nvPicPr>
          <p:cNvPr id="7173" name="Picture 2" descr="Zobrazit ve větším rozlišení produkt 18.5 Samsung 933SN černý lesklý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3188" y="1214438"/>
            <a:ext cx="3929062" cy="3929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10000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ovéPole 5"/>
          <p:cNvSpPr txBox="1">
            <a:spLocks noChangeArrowheads="1"/>
          </p:cNvSpPr>
          <p:nvPr/>
        </p:nvSpPr>
        <p:spPr bwMode="auto">
          <a:xfrm>
            <a:off x="1071563" y="1000125"/>
            <a:ext cx="67865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000" b="1">
                <a:solidFill>
                  <a:srgbClr val="FF0000"/>
                </a:solidFill>
                <a:latin typeface="Calibri" pitchFamily="34" charset="0"/>
              </a:rPr>
              <a:t>Je ještě spousta dalších parametrů, zkuste určit ty podstatné:</a:t>
            </a:r>
          </a:p>
        </p:txBody>
      </p:sp>
      <p:sp>
        <p:nvSpPr>
          <p:cNvPr id="8195" name="TextovéPole 4"/>
          <p:cNvSpPr txBox="1">
            <a:spLocks noChangeArrowheads="1"/>
          </p:cNvSpPr>
          <p:nvPr/>
        </p:nvSpPr>
        <p:spPr bwMode="auto">
          <a:xfrm>
            <a:off x="2928938" y="357188"/>
            <a:ext cx="33575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>
                <a:latin typeface="Calibri" pitchFamily="34" charset="0"/>
              </a:rPr>
              <a:t>Základní parametry monitorů:</a:t>
            </a:r>
          </a:p>
        </p:txBody>
      </p:sp>
      <p:sp>
        <p:nvSpPr>
          <p:cNvPr id="8196" name="TextovéPole 5"/>
          <p:cNvSpPr txBox="1">
            <a:spLocks noChangeArrowheads="1"/>
          </p:cNvSpPr>
          <p:nvPr/>
        </p:nvSpPr>
        <p:spPr bwMode="auto">
          <a:xfrm>
            <a:off x="1143000" y="1714500"/>
            <a:ext cx="6786563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>
                <a:latin typeface="Calibri" pitchFamily="34" charset="0"/>
              </a:rPr>
              <a:t>Spotřeba elektrické energie </a:t>
            </a:r>
          </a:p>
          <a:p>
            <a:pPr algn="ctr"/>
            <a:r>
              <a:rPr lang="cs-CZ">
                <a:latin typeface="Calibri" pitchFamily="34" charset="0"/>
              </a:rPr>
              <a:t>Hmotnost (v kg)</a:t>
            </a:r>
          </a:p>
          <a:p>
            <a:pPr algn="ctr"/>
            <a:r>
              <a:rPr lang="cs-CZ">
                <a:latin typeface="Calibri" pitchFamily="34" charset="0"/>
              </a:rPr>
              <a:t>Rozměry</a:t>
            </a:r>
          </a:p>
          <a:p>
            <a:pPr algn="ctr"/>
            <a:r>
              <a:rPr lang="cs-CZ">
                <a:latin typeface="Calibri" pitchFamily="34" charset="0"/>
              </a:rPr>
              <a:t>Barva</a:t>
            </a:r>
          </a:p>
          <a:p>
            <a:pPr algn="ctr"/>
            <a:r>
              <a:rPr lang="cs-CZ">
                <a:latin typeface="Calibri" pitchFamily="34" charset="0"/>
              </a:rPr>
              <a:t>Pozorovací úhel (z jakého úhlu pohledu je obraz viditelný)</a:t>
            </a:r>
          </a:p>
          <a:p>
            <a:pPr algn="ctr"/>
            <a:r>
              <a:rPr lang="cs-CZ">
                <a:latin typeface="Calibri" pitchFamily="34" charset="0"/>
              </a:rPr>
              <a:t>Způsob připojení k počítači (analogový a digitální)</a:t>
            </a:r>
          </a:p>
          <a:p>
            <a:pPr algn="ctr"/>
            <a:r>
              <a:rPr lang="cs-CZ">
                <a:latin typeface="Calibri" pitchFamily="34" charset="0"/>
              </a:rPr>
              <a:t>Jas a kontrast</a:t>
            </a:r>
          </a:p>
          <a:p>
            <a:pPr algn="ctr"/>
            <a:r>
              <a:rPr lang="cs-CZ">
                <a:latin typeface="Calibri" pitchFamily="34" charset="0"/>
              </a:rPr>
              <a:t>Počet zobrazitelných barev</a:t>
            </a:r>
          </a:p>
          <a:p>
            <a:pPr algn="ctr"/>
            <a:r>
              <a:rPr lang="cs-CZ">
                <a:latin typeface="Calibri" pitchFamily="34" charset="0"/>
              </a:rPr>
              <a:t>Multimediální výbava (zda má reproduktory, mikrofon a kameru)</a:t>
            </a:r>
          </a:p>
          <a:p>
            <a:pPr algn="ctr"/>
            <a:r>
              <a:rPr lang="cs-CZ">
                <a:latin typeface="Calibri" pitchFamily="34" charset="0"/>
              </a:rPr>
              <a:t>Cena</a:t>
            </a:r>
          </a:p>
          <a:p>
            <a:pPr algn="ctr"/>
            <a:r>
              <a:rPr lang="cs-CZ">
                <a:latin typeface="Calibri" pitchFamily="34" charset="0"/>
              </a:rPr>
              <a:t>Záruka</a:t>
            </a:r>
          </a:p>
        </p:txBody>
      </p:sp>
      <p:pic>
        <p:nvPicPr>
          <p:cNvPr id="819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9063" y="5072063"/>
            <a:ext cx="1260475" cy="92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15000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ovéPole 5"/>
          <p:cNvSpPr txBox="1">
            <a:spLocks noChangeArrowheads="1"/>
          </p:cNvSpPr>
          <p:nvPr/>
        </p:nvSpPr>
        <p:spPr bwMode="auto">
          <a:xfrm>
            <a:off x="1143000" y="1357313"/>
            <a:ext cx="67865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000" b="1">
                <a:latin typeface="Calibri" pitchFamily="34" charset="0"/>
              </a:rPr>
              <a:t>Pro každého uživatele je významná jiná vlastnost.</a:t>
            </a:r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2643188" y="428625"/>
            <a:ext cx="33575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800" b="1">
                <a:solidFill>
                  <a:srgbClr val="FF0000"/>
                </a:solidFill>
                <a:latin typeface="Calibri" pitchFamily="34" charset="0"/>
              </a:rPr>
              <a:t>Odpověď?</a:t>
            </a:r>
          </a:p>
        </p:txBody>
      </p:sp>
      <p:sp>
        <p:nvSpPr>
          <p:cNvPr id="7" name="TextovéPole 5"/>
          <p:cNvSpPr txBox="1">
            <a:spLocks noChangeArrowheads="1"/>
          </p:cNvSpPr>
          <p:nvPr/>
        </p:nvSpPr>
        <p:spPr bwMode="auto">
          <a:xfrm>
            <a:off x="1071563" y="2071688"/>
            <a:ext cx="67865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000" b="1">
                <a:latin typeface="Calibri" pitchFamily="34" charset="0"/>
              </a:rPr>
              <a:t>Někomu záleží na vzhledu monitoru.</a:t>
            </a:r>
          </a:p>
        </p:txBody>
      </p:sp>
      <p:sp>
        <p:nvSpPr>
          <p:cNvPr id="8" name="TextovéPole 5"/>
          <p:cNvSpPr txBox="1">
            <a:spLocks noChangeArrowheads="1"/>
          </p:cNvSpPr>
          <p:nvPr/>
        </p:nvSpPr>
        <p:spPr bwMode="auto">
          <a:xfrm>
            <a:off x="1285875" y="2786063"/>
            <a:ext cx="67865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000" b="1">
                <a:latin typeface="Calibri" pitchFamily="34" charset="0"/>
              </a:rPr>
              <a:t>Jiný preferuje nízkou cenu.</a:t>
            </a:r>
          </a:p>
        </p:txBody>
      </p:sp>
      <p:sp>
        <p:nvSpPr>
          <p:cNvPr id="9" name="TextovéPole 5"/>
          <p:cNvSpPr txBox="1">
            <a:spLocks noChangeArrowheads="1"/>
          </p:cNvSpPr>
          <p:nvPr/>
        </p:nvSpPr>
        <p:spPr bwMode="auto">
          <a:xfrm>
            <a:off x="1143000" y="3500438"/>
            <a:ext cx="67865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000" b="1">
                <a:latin typeface="Calibri" pitchFamily="34" charset="0"/>
              </a:rPr>
              <a:t>Další má peněz dost a chce co nejvyšší kvalitu.</a:t>
            </a:r>
          </a:p>
        </p:txBody>
      </p:sp>
      <p:sp>
        <p:nvSpPr>
          <p:cNvPr id="10" name="TextovéPole 4"/>
          <p:cNvSpPr txBox="1">
            <a:spLocks noChangeArrowheads="1"/>
          </p:cNvSpPr>
          <p:nvPr/>
        </p:nvSpPr>
        <p:spPr bwMode="auto">
          <a:xfrm>
            <a:off x="1143000" y="4714875"/>
            <a:ext cx="7072313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800" b="1">
                <a:solidFill>
                  <a:srgbClr val="FF0000"/>
                </a:solidFill>
                <a:latin typeface="Calibri" pitchFamily="34" charset="0"/>
              </a:rPr>
              <a:t>Dnes jsou tisíce různých druhů monitorů a vybrat si ten pravý nebývá snadné.</a:t>
            </a:r>
          </a:p>
        </p:txBody>
      </p:sp>
    </p:spTree>
  </p:cSld>
  <p:clrMapOvr>
    <a:masterClrMapping/>
  </p:clrMapOvr>
  <p:transition advTm="15000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0"/>
                            </p:stCondLst>
                            <p:childTnLst>
                              <p:par>
                                <p:cTn id="3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/>
      <p:bldP spid="6" grpId="0"/>
      <p:bldP spid="7" grpId="0"/>
      <p:bldP spid="8" grpId="0"/>
      <p:bldP spid="9" grpId="0"/>
      <p:bldP spid="10" grpId="0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675</Words>
  <Application>Microsoft Office PowerPoint</Application>
  <PresentationFormat>Předvádění na obrazovce (4:3)</PresentationFormat>
  <Paragraphs>119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Administrátor</dc:creator>
  <cp:lastModifiedBy>Administrátor</cp:lastModifiedBy>
  <cp:revision>35</cp:revision>
  <dcterms:created xsi:type="dcterms:W3CDTF">2010-05-29T08:54:57Z</dcterms:created>
  <dcterms:modified xsi:type="dcterms:W3CDTF">2013-06-07T07:55:11Z</dcterms:modified>
</cp:coreProperties>
</file>