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7C0AA-5088-42AB-8202-44E460C02AC8}" type="datetimeFigureOut">
              <a:rPr lang="cs-CZ"/>
              <a:pPr>
                <a:defRPr/>
              </a:pPr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EF2DF-4A97-44C1-A293-DCAF75A494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Tm="10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3BCB9-D92D-426E-BEAB-40401AA1F1AC}" type="datetimeFigureOut">
              <a:rPr lang="cs-CZ"/>
              <a:pPr>
                <a:defRPr/>
              </a:pPr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464BF-C6B7-41AD-89FB-F132FFD58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Tm="10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29518-822B-4FE5-A25E-561FE7C62FBF}" type="datetimeFigureOut">
              <a:rPr lang="cs-CZ"/>
              <a:pPr>
                <a:defRPr/>
              </a:pPr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141C2-5275-473D-9068-A521D7AF5E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Tm="10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57358-3028-48E4-BE6B-E99135BF2173}" type="datetimeFigureOut">
              <a:rPr lang="cs-CZ"/>
              <a:pPr>
                <a:defRPr/>
              </a:pPr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ADAB3-C2C9-4D0B-B0AE-CA1BACFEB8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Tm="10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E7ECC-8A73-4C14-9365-450B9344F8AE}" type="datetimeFigureOut">
              <a:rPr lang="cs-CZ"/>
              <a:pPr>
                <a:defRPr/>
              </a:pPr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52B8E-BF47-412D-AF90-D5AD94061F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Tm="10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31BE3-AFF2-4B63-BBE9-D457B8939FE4}" type="datetimeFigureOut">
              <a:rPr lang="cs-CZ"/>
              <a:pPr>
                <a:defRPr/>
              </a:pPr>
              <a:t>7.6.2013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1FA3E-29F0-45C8-A51E-4F34268ED5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Tm="10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98B96-933F-45BF-98FA-9B0875DADAD5}" type="datetimeFigureOut">
              <a:rPr lang="cs-CZ"/>
              <a:pPr>
                <a:defRPr/>
              </a:pPr>
              <a:t>7.6.2013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23BA5-3078-470C-A718-5A14B2E74C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Tm="10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349B-A4CE-4FBF-B19C-6174FD2A31DD}" type="datetimeFigureOut">
              <a:rPr lang="cs-CZ"/>
              <a:pPr>
                <a:defRPr/>
              </a:pPr>
              <a:t>7.6.2013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4761C-E432-486B-B2F7-0AD13AD707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Tm="10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3331B-23F4-44A3-9430-ED94BA70912C}" type="datetimeFigureOut">
              <a:rPr lang="cs-CZ"/>
              <a:pPr>
                <a:defRPr/>
              </a:pPr>
              <a:t>7.6.2013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FCE1D-DC0F-4911-80AC-61E050A468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Tm="10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C45BE-C7F9-4389-82DE-3DC67FCEC5F9}" type="datetimeFigureOut">
              <a:rPr lang="cs-CZ"/>
              <a:pPr>
                <a:defRPr/>
              </a:pPr>
              <a:t>7.6.2013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124E8-7183-4E55-A291-3223E9FF95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Tm="10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4530B-E4C9-4FBB-A11B-C121D2EB6222}" type="datetimeFigureOut">
              <a:rPr lang="cs-CZ"/>
              <a:pPr>
                <a:defRPr/>
              </a:pPr>
              <a:t>7.6.2013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0B660-FF93-4954-A138-4E664003C6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Tm="10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9AEB98-9D62-4C64-B8DD-64CBCBF5E91F}" type="datetimeFigureOut">
              <a:rPr lang="cs-CZ"/>
              <a:pPr>
                <a:defRPr/>
              </a:pPr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15BAC1-A491-4E49-8F71-43DB24F39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0000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7/7e/LG_L194WT-SF_LCD_monitor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5745163" cy="1404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890500"/>
            <a:ext cx="6949659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Prioritní osa: 1  − Počáteční vzdělávání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Oblast podpory: 1.4 − Zlepšení podmínek pro vzdělávání na základních školách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Registrační číslo projektu: CZ.1.07/1.4.00/21.0059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Název projektu: Inovace výuky prostřednictvím IT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Název příjemce dotace: 4. základní škola Cheb, Hradební 14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10000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Zavřít ok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571500"/>
            <a:ext cx="4643437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ovéPole 5"/>
          <p:cNvSpPr txBox="1">
            <a:spLocks noChangeArrowheads="1"/>
          </p:cNvSpPr>
          <p:nvPr/>
        </p:nvSpPr>
        <p:spPr bwMode="auto">
          <a:xfrm>
            <a:off x="5786438" y="1285875"/>
            <a:ext cx="30003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Cena:  2 400 Kč</a:t>
            </a:r>
          </a:p>
          <a:p>
            <a:endParaRPr lang="cs-CZ" b="1">
              <a:latin typeface="Calibri" pitchFamily="34" charset="0"/>
            </a:endParaRPr>
          </a:p>
          <a:p>
            <a:r>
              <a:rPr lang="cs-CZ" b="1">
                <a:latin typeface="Calibri" pitchFamily="34" charset="0"/>
              </a:rPr>
              <a:t>Úhlopříčka: 20“</a:t>
            </a:r>
          </a:p>
          <a:p>
            <a:endParaRPr lang="cs-CZ" b="1">
              <a:latin typeface="Calibri" pitchFamily="34" charset="0"/>
            </a:endParaRPr>
          </a:p>
          <a:p>
            <a:r>
              <a:rPr lang="cs-CZ" b="1">
                <a:latin typeface="Calibri" pitchFamily="34" charset="0"/>
              </a:rPr>
              <a:t>Poměr stran: 16 : 9</a:t>
            </a:r>
          </a:p>
          <a:p>
            <a:endParaRPr lang="cs-CZ" b="1">
              <a:latin typeface="Calibri" pitchFamily="34" charset="0"/>
            </a:endParaRPr>
          </a:p>
          <a:p>
            <a:r>
              <a:rPr lang="cs-CZ" b="1">
                <a:latin typeface="Calibri" pitchFamily="34" charset="0"/>
              </a:rPr>
              <a:t>Nativní rozlišení: 1600 x 900</a:t>
            </a:r>
          </a:p>
          <a:p>
            <a:endParaRPr lang="cs-CZ" b="1">
              <a:latin typeface="Calibri" pitchFamily="34" charset="0"/>
            </a:endParaRPr>
          </a:p>
          <a:p>
            <a:r>
              <a:rPr lang="cs-CZ" b="1">
                <a:latin typeface="Calibri" pitchFamily="34" charset="0"/>
              </a:rPr>
              <a:t>Doba odezvy: 5 ms</a:t>
            </a:r>
          </a:p>
          <a:p>
            <a:endParaRPr lang="cs-CZ" b="1">
              <a:latin typeface="Calibri" pitchFamily="34" charset="0"/>
            </a:endParaRPr>
          </a:p>
          <a:p>
            <a:endParaRPr lang="cs-CZ" b="1">
              <a:latin typeface="Calibri" pitchFamily="34" charset="0"/>
            </a:endParaRPr>
          </a:p>
        </p:txBody>
      </p:sp>
      <p:sp>
        <p:nvSpPr>
          <p:cNvPr id="10244" name="TextovéPole 4"/>
          <p:cNvSpPr txBox="1">
            <a:spLocks noChangeArrowheads="1"/>
          </p:cNvSpPr>
          <p:nvPr/>
        </p:nvSpPr>
        <p:spPr bwMode="auto">
          <a:xfrm>
            <a:off x="2500313" y="428625"/>
            <a:ext cx="4214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Nejlevnější monitor: 20" ACER E202HEb</a:t>
            </a:r>
          </a:p>
        </p:txBody>
      </p:sp>
      <p:sp>
        <p:nvSpPr>
          <p:cNvPr id="10245" name="TextovéPole 5"/>
          <p:cNvSpPr txBox="1">
            <a:spLocks noChangeArrowheads="1"/>
          </p:cNvSpPr>
          <p:nvPr/>
        </p:nvSpPr>
        <p:spPr bwMode="auto">
          <a:xfrm>
            <a:off x="500063" y="5500688"/>
            <a:ext cx="8072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Monitor se standardními parametry, velkou obrazovkou za příjemnou cenu.</a:t>
            </a:r>
          </a:p>
        </p:txBody>
      </p:sp>
    </p:spTree>
  </p:cSld>
  <p:clrMapOvr>
    <a:masterClrMapping/>
  </p:clrMapOvr>
  <p:transition advTm="10000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ovéPole 5"/>
          <p:cNvSpPr txBox="1">
            <a:spLocks noChangeArrowheads="1"/>
          </p:cNvSpPr>
          <p:nvPr/>
        </p:nvSpPr>
        <p:spPr bwMode="auto">
          <a:xfrm>
            <a:off x="5786438" y="1285875"/>
            <a:ext cx="30003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Cena:  5 200 Kč</a:t>
            </a:r>
          </a:p>
          <a:p>
            <a:endParaRPr lang="cs-CZ" b="1">
              <a:latin typeface="Calibri" pitchFamily="34" charset="0"/>
            </a:endParaRPr>
          </a:p>
          <a:p>
            <a:r>
              <a:rPr lang="cs-CZ" b="1">
                <a:latin typeface="Calibri" pitchFamily="34" charset="0"/>
              </a:rPr>
              <a:t>Úhlopříčka: 24“</a:t>
            </a:r>
          </a:p>
          <a:p>
            <a:endParaRPr lang="cs-CZ" b="1">
              <a:latin typeface="Calibri" pitchFamily="34" charset="0"/>
            </a:endParaRPr>
          </a:p>
          <a:p>
            <a:r>
              <a:rPr lang="cs-CZ" b="1">
                <a:latin typeface="Calibri" pitchFamily="34" charset="0"/>
              </a:rPr>
              <a:t>Poměr stran: 16 : 9</a:t>
            </a:r>
          </a:p>
          <a:p>
            <a:endParaRPr lang="cs-CZ" b="1">
              <a:latin typeface="Calibri" pitchFamily="34" charset="0"/>
            </a:endParaRPr>
          </a:p>
          <a:p>
            <a:r>
              <a:rPr lang="cs-CZ" b="1">
                <a:latin typeface="Calibri" pitchFamily="34" charset="0"/>
              </a:rPr>
              <a:t>Nativní rozlišení: 1920 x 1800</a:t>
            </a:r>
          </a:p>
          <a:p>
            <a:endParaRPr lang="cs-CZ" b="1">
              <a:latin typeface="Calibri" pitchFamily="34" charset="0"/>
            </a:endParaRPr>
          </a:p>
          <a:p>
            <a:r>
              <a:rPr lang="cs-CZ" b="1">
                <a:latin typeface="Calibri" pitchFamily="34" charset="0"/>
              </a:rPr>
              <a:t>Doba odezvy: 2 ms</a:t>
            </a:r>
          </a:p>
          <a:p>
            <a:endParaRPr lang="cs-CZ" b="1">
              <a:latin typeface="Calibri" pitchFamily="34" charset="0"/>
            </a:endParaRPr>
          </a:p>
          <a:p>
            <a:endParaRPr lang="cs-CZ" b="1">
              <a:latin typeface="Calibri" pitchFamily="34" charset="0"/>
            </a:endParaRPr>
          </a:p>
        </p:txBody>
      </p:sp>
      <p:sp>
        <p:nvSpPr>
          <p:cNvPr id="11267" name="TextovéPole 4"/>
          <p:cNvSpPr txBox="1">
            <a:spLocks noChangeArrowheads="1"/>
          </p:cNvSpPr>
          <p:nvPr/>
        </p:nvSpPr>
        <p:spPr bwMode="auto">
          <a:xfrm>
            <a:off x="500063" y="428625"/>
            <a:ext cx="7500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Kvalitní monitor pro sledování filmů: 24" Samsung P2450H červeno-černý</a:t>
            </a:r>
          </a:p>
        </p:txBody>
      </p:sp>
      <p:sp>
        <p:nvSpPr>
          <p:cNvPr id="11268" name="TextovéPole 5"/>
          <p:cNvSpPr txBox="1">
            <a:spLocks noChangeArrowheads="1"/>
          </p:cNvSpPr>
          <p:nvPr/>
        </p:nvSpPr>
        <p:spPr bwMode="auto">
          <a:xfrm>
            <a:off x="500063" y="5500688"/>
            <a:ext cx="80724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Monitor s výbornými parametry, skvělým designem,  vhodný pro sledování videa a filmů v </a:t>
            </a:r>
            <a:r>
              <a:rPr lang="cs-CZ" b="1">
                <a:latin typeface="Calibri" pitchFamily="34" charset="0"/>
              </a:rPr>
              <a:t>Full HD </a:t>
            </a:r>
            <a:r>
              <a:rPr lang="cs-CZ">
                <a:latin typeface="Calibri" pitchFamily="34" charset="0"/>
              </a:rPr>
              <a:t>rozlišení. </a:t>
            </a:r>
          </a:p>
        </p:txBody>
      </p:sp>
      <p:pic>
        <p:nvPicPr>
          <p:cNvPr id="11269" name="Picture 2" descr="Zavřít ok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928688"/>
            <a:ext cx="4357688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ovéPole 5"/>
          <p:cNvSpPr txBox="1">
            <a:spLocks noChangeArrowheads="1"/>
          </p:cNvSpPr>
          <p:nvPr/>
        </p:nvSpPr>
        <p:spPr bwMode="auto">
          <a:xfrm>
            <a:off x="5786438" y="1285875"/>
            <a:ext cx="30003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Cena:  10 200 Kč</a:t>
            </a:r>
          </a:p>
          <a:p>
            <a:endParaRPr lang="cs-CZ" b="1">
              <a:latin typeface="Calibri" pitchFamily="34" charset="0"/>
            </a:endParaRPr>
          </a:p>
          <a:p>
            <a:r>
              <a:rPr lang="cs-CZ" b="1">
                <a:latin typeface="Calibri" pitchFamily="34" charset="0"/>
              </a:rPr>
              <a:t>Úhlopříčka: 27“</a:t>
            </a:r>
          </a:p>
          <a:p>
            <a:endParaRPr lang="cs-CZ" b="1">
              <a:latin typeface="Calibri" pitchFamily="34" charset="0"/>
            </a:endParaRPr>
          </a:p>
          <a:p>
            <a:r>
              <a:rPr lang="cs-CZ" b="1">
                <a:latin typeface="Calibri" pitchFamily="34" charset="0"/>
              </a:rPr>
              <a:t>Poměr stran: 16 : 9</a:t>
            </a:r>
          </a:p>
          <a:p>
            <a:endParaRPr lang="cs-CZ" b="1">
              <a:latin typeface="Calibri" pitchFamily="34" charset="0"/>
            </a:endParaRPr>
          </a:p>
          <a:p>
            <a:r>
              <a:rPr lang="cs-CZ" b="1">
                <a:latin typeface="Calibri" pitchFamily="34" charset="0"/>
              </a:rPr>
              <a:t>Nativní rozlišení: 1920 x 1800</a:t>
            </a:r>
          </a:p>
          <a:p>
            <a:endParaRPr lang="cs-CZ" b="1">
              <a:latin typeface="Calibri" pitchFamily="34" charset="0"/>
            </a:endParaRPr>
          </a:p>
          <a:p>
            <a:r>
              <a:rPr lang="cs-CZ" b="1">
                <a:latin typeface="Calibri" pitchFamily="34" charset="0"/>
              </a:rPr>
              <a:t>Doba odezvy: 5 ms</a:t>
            </a:r>
          </a:p>
          <a:p>
            <a:endParaRPr lang="cs-CZ" b="1">
              <a:latin typeface="Calibri" pitchFamily="34" charset="0"/>
            </a:endParaRPr>
          </a:p>
          <a:p>
            <a:endParaRPr lang="cs-CZ" b="1">
              <a:latin typeface="Calibri" pitchFamily="34" charset="0"/>
            </a:endParaRPr>
          </a:p>
        </p:txBody>
      </p:sp>
      <p:sp>
        <p:nvSpPr>
          <p:cNvPr id="12291" name="TextovéPole 4"/>
          <p:cNvSpPr txBox="1">
            <a:spLocks noChangeArrowheads="1"/>
          </p:cNvSpPr>
          <p:nvPr/>
        </p:nvSpPr>
        <p:spPr bwMode="auto">
          <a:xfrm>
            <a:off x="500063" y="428625"/>
            <a:ext cx="7500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Kvalitní televizní monitor: 27" Samsung P2770HD červeno-černý</a:t>
            </a:r>
          </a:p>
        </p:txBody>
      </p:sp>
      <p:sp>
        <p:nvSpPr>
          <p:cNvPr id="12292" name="TextovéPole 5"/>
          <p:cNvSpPr txBox="1">
            <a:spLocks noChangeArrowheads="1"/>
          </p:cNvSpPr>
          <p:nvPr/>
        </p:nvSpPr>
        <p:spPr bwMode="auto">
          <a:xfrm>
            <a:off x="500063" y="5500688"/>
            <a:ext cx="80724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Monitor s digitální televizí, skvělým designem,  vhodný pro sledování videa a filmů v </a:t>
            </a:r>
            <a:r>
              <a:rPr lang="cs-CZ" b="1">
                <a:latin typeface="Calibri" pitchFamily="34" charset="0"/>
              </a:rPr>
              <a:t>Full HD </a:t>
            </a:r>
            <a:r>
              <a:rPr lang="cs-CZ">
                <a:latin typeface="Calibri" pitchFamily="34" charset="0"/>
              </a:rPr>
              <a:t>rozlišení. </a:t>
            </a:r>
          </a:p>
        </p:txBody>
      </p:sp>
      <p:pic>
        <p:nvPicPr>
          <p:cNvPr id="12293" name="Picture 2" descr="Zobrazit ve větším rozlišení produkt 27 Samsung P2770HD červeno-černý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000125"/>
            <a:ext cx="42862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ovéPole 5"/>
          <p:cNvSpPr txBox="1">
            <a:spLocks noChangeArrowheads="1"/>
          </p:cNvSpPr>
          <p:nvPr/>
        </p:nvSpPr>
        <p:spPr bwMode="auto">
          <a:xfrm>
            <a:off x="5786438" y="1285875"/>
            <a:ext cx="30003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Cena:  14 000 Kč</a:t>
            </a:r>
          </a:p>
          <a:p>
            <a:endParaRPr lang="cs-CZ" b="1">
              <a:latin typeface="Calibri" pitchFamily="34" charset="0"/>
            </a:endParaRPr>
          </a:p>
          <a:p>
            <a:r>
              <a:rPr lang="cs-CZ" b="1">
                <a:latin typeface="Calibri" pitchFamily="34" charset="0"/>
              </a:rPr>
              <a:t>Úhlopříčka: 19“</a:t>
            </a:r>
          </a:p>
          <a:p>
            <a:endParaRPr lang="cs-CZ" b="1">
              <a:latin typeface="Calibri" pitchFamily="34" charset="0"/>
            </a:endParaRPr>
          </a:p>
          <a:p>
            <a:r>
              <a:rPr lang="cs-CZ" b="1">
                <a:latin typeface="Calibri" pitchFamily="34" charset="0"/>
              </a:rPr>
              <a:t>Poměr stran: 4 : 3</a:t>
            </a:r>
          </a:p>
          <a:p>
            <a:endParaRPr lang="cs-CZ" b="1">
              <a:latin typeface="Calibri" pitchFamily="34" charset="0"/>
            </a:endParaRPr>
          </a:p>
          <a:p>
            <a:r>
              <a:rPr lang="cs-CZ" b="1">
                <a:latin typeface="Calibri" pitchFamily="34" charset="0"/>
              </a:rPr>
              <a:t>Nativní rozlišení: 1280x 1024</a:t>
            </a:r>
          </a:p>
          <a:p>
            <a:endParaRPr lang="cs-CZ" b="1">
              <a:latin typeface="Calibri" pitchFamily="34" charset="0"/>
            </a:endParaRPr>
          </a:p>
          <a:p>
            <a:r>
              <a:rPr lang="cs-CZ" b="1">
                <a:latin typeface="Calibri" pitchFamily="34" charset="0"/>
              </a:rPr>
              <a:t>Doba odezvy: 5 ms</a:t>
            </a:r>
          </a:p>
          <a:p>
            <a:endParaRPr lang="cs-CZ" b="1">
              <a:latin typeface="Calibri" pitchFamily="34" charset="0"/>
            </a:endParaRPr>
          </a:p>
          <a:p>
            <a:endParaRPr lang="cs-CZ" b="1">
              <a:latin typeface="Calibri" pitchFamily="34" charset="0"/>
            </a:endParaRPr>
          </a:p>
        </p:txBody>
      </p:sp>
      <p:sp>
        <p:nvSpPr>
          <p:cNvPr id="13315" name="TextovéPole 4"/>
          <p:cNvSpPr txBox="1">
            <a:spLocks noChangeArrowheads="1"/>
          </p:cNvSpPr>
          <p:nvPr/>
        </p:nvSpPr>
        <p:spPr bwMode="auto">
          <a:xfrm>
            <a:off x="500063" y="428625"/>
            <a:ext cx="7500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latin typeface="Calibri" pitchFamily="34" charset="0"/>
              </a:rPr>
              <a:t>Dotykový monitor: 19" NEC V-Touch 1921 5R stříbrný silver</a:t>
            </a:r>
          </a:p>
        </p:txBody>
      </p:sp>
      <p:sp>
        <p:nvSpPr>
          <p:cNvPr id="13316" name="TextovéPole 5"/>
          <p:cNvSpPr txBox="1">
            <a:spLocks noChangeArrowheads="1"/>
          </p:cNvSpPr>
          <p:nvPr/>
        </p:nvSpPr>
        <p:spPr bwMode="auto">
          <a:xfrm>
            <a:off x="500063" y="5500688"/>
            <a:ext cx="8072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Monitor s dotykovou obrazovkou určenou pro ovládání počítače dotekem prstu. </a:t>
            </a:r>
          </a:p>
        </p:txBody>
      </p:sp>
      <p:pic>
        <p:nvPicPr>
          <p:cNvPr id="13317" name="Picture 2" descr="Zavřít ok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1000125"/>
            <a:ext cx="4214812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ovéPole 5"/>
          <p:cNvSpPr txBox="1">
            <a:spLocks noChangeArrowheads="1"/>
          </p:cNvSpPr>
          <p:nvPr/>
        </p:nvSpPr>
        <p:spPr bwMode="auto">
          <a:xfrm>
            <a:off x="5786438" y="1285875"/>
            <a:ext cx="30003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Cena:  89 000 Kč</a:t>
            </a:r>
          </a:p>
          <a:p>
            <a:endParaRPr lang="cs-CZ" b="1">
              <a:latin typeface="Calibri" pitchFamily="34" charset="0"/>
            </a:endParaRPr>
          </a:p>
          <a:p>
            <a:r>
              <a:rPr lang="cs-CZ" b="1">
                <a:latin typeface="Calibri" pitchFamily="34" charset="0"/>
              </a:rPr>
              <a:t>Úhlopříčka: 22,2“</a:t>
            </a:r>
          </a:p>
          <a:p>
            <a:endParaRPr lang="cs-CZ" b="1">
              <a:latin typeface="Calibri" pitchFamily="34" charset="0"/>
            </a:endParaRPr>
          </a:p>
          <a:p>
            <a:r>
              <a:rPr lang="cs-CZ" b="1">
                <a:latin typeface="Calibri" pitchFamily="34" charset="0"/>
              </a:rPr>
              <a:t>Poměr stran: 16 : 9</a:t>
            </a:r>
          </a:p>
          <a:p>
            <a:endParaRPr lang="cs-CZ" b="1">
              <a:latin typeface="Calibri" pitchFamily="34" charset="0"/>
            </a:endParaRPr>
          </a:p>
          <a:p>
            <a:r>
              <a:rPr lang="cs-CZ" b="1">
                <a:latin typeface="Calibri" pitchFamily="34" charset="0"/>
              </a:rPr>
              <a:t>Nativní rozlišení: 1920x 1200</a:t>
            </a:r>
          </a:p>
          <a:p>
            <a:endParaRPr lang="cs-CZ" b="1">
              <a:latin typeface="Calibri" pitchFamily="34" charset="0"/>
            </a:endParaRPr>
          </a:p>
          <a:p>
            <a:r>
              <a:rPr lang="cs-CZ" b="1">
                <a:latin typeface="Calibri" pitchFamily="34" charset="0"/>
              </a:rPr>
              <a:t>Doba odezvy: 17 ms</a:t>
            </a:r>
          </a:p>
          <a:p>
            <a:endParaRPr lang="cs-CZ" b="1">
              <a:latin typeface="Calibri" pitchFamily="34" charset="0"/>
            </a:endParaRPr>
          </a:p>
          <a:p>
            <a:endParaRPr lang="cs-CZ" b="1">
              <a:latin typeface="Calibri" pitchFamily="34" charset="0"/>
            </a:endParaRPr>
          </a:p>
        </p:txBody>
      </p:sp>
      <p:sp>
        <p:nvSpPr>
          <p:cNvPr id="14339" name="TextovéPole 4"/>
          <p:cNvSpPr txBox="1">
            <a:spLocks noChangeArrowheads="1"/>
          </p:cNvSpPr>
          <p:nvPr/>
        </p:nvSpPr>
        <p:spPr bwMode="auto">
          <a:xfrm>
            <a:off x="500063" y="428625"/>
            <a:ext cx="7500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latin typeface="Calibri" pitchFamily="34" charset="0"/>
              </a:rPr>
              <a:t>Profesionální monitor: 22.2" EIZO CG221-K</a:t>
            </a:r>
          </a:p>
        </p:txBody>
      </p:sp>
      <p:sp>
        <p:nvSpPr>
          <p:cNvPr id="14340" name="TextovéPole 5"/>
          <p:cNvSpPr txBox="1">
            <a:spLocks noChangeArrowheads="1"/>
          </p:cNvSpPr>
          <p:nvPr/>
        </p:nvSpPr>
        <p:spPr bwMode="auto">
          <a:xfrm>
            <a:off x="500063" y="5572125"/>
            <a:ext cx="8072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Monitor s ostrým a jasným obrazem a dokonalým podáním barev. </a:t>
            </a:r>
          </a:p>
        </p:txBody>
      </p:sp>
      <p:pic>
        <p:nvPicPr>
          <p:cNvPr id="14341" name="Picture 2" descr="Zavřít ok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857250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5"/>
          <p:cNvSpPr txBox="1">
            <a:spLocks noChangeArrowheads="1"/>
          </p:cNvSpPr>
          <p:nvPr/>
        </p:nvSpPr>
        <p:spPr bwMode="auto">
          <a:xfrm>
            <a:off x="2500313" y="4714875"/>
            <a:ext cx="3929062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>
                <a:solidFill>
                  <a:srgbClr val="FF0000"/>
                </a:solidFill>
                <a:latin typeface="Calibri" pitchFamily="34" charset="0"/>
              </a:rPr>
              <a:t>Cena:  25 000 000 Kč</a:t>
            </a:r>
          </a:p>
          <a:p>
            <a:pPr algn="ctr"/>
            <a:endParaRPr lang="cs-CZ" b="1">
              <a:latin typeface="Calibri" pitchFamily="34" charset="0"/>
            </a:endParaRPr>
          </a:p>
          <a:p>
            <a:pPr algn="ctr"/>
            <a:endParaRPr lang="cs-CZ" b="1">
              <a:latin typeface="Calibri" pitchFamily="34" charset="0"/>
            </a:endParaRPr>
          </a:p>
          <a:p>
            <a:pPr algn="ctr"/>
            <a:endParaRPr lang="cs-CZ" b="1">
              <a:latin typeface="Calibri" pitchFamily="34" charset="0"/>
            </a:endParaRPr>
          </a:p>
        </p:txBody>
      </p:sp>
      <p:sp>
        <p:nvSpPr>
          <p:cNvPr id="15363" name="TextovéPole 4"/>
          <p:cNvSpPr txBox="1">
            <a:spLocks noChangeArrowheads="1"/>
          </p:cNvSpPr>
          <p:nvPr/>
        </p:nvSpPr>
        <p:spPr bwMode="auto">
          <a:xfrm>
            <a:off x="500063" y="428625"/>
            <a:ext cx="7500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latin typeface="Calibri" pitchFamily="34" charset="0"/>
              </a:rPr>
              <a:t>Nejdražší LCD televize – monitor na světě: 103“ LCD televizi YALOS </a:t>
            </a:r>
          </a:p>
        </p:txBody>
      </p:sp>
      <p:sp>
        <p:nvSpPr>
          <p:cNvPr id="15364" name="TextovéPole 5"/>
          <p:cNvSpPr txBox="1">
            <a:spLocks noChangeArrowheads="1"/>
          </p:cNvSpPr>
          <p:nvPr/>
        </p:nvSpPr>
        <p:spPr bwMode="auto">
          <a:xfrm>
            <a:off x="500063" y="5715000"/>
            <a:ext cx="8072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Ty bílé tečky jsou pravé diamanty. </a:t>
            </a:r>
          </a:p>
        </p:txBody>
      </p:sp>
      <p:pic>
        <p:nvPicPr>
          <p:cNvPr id="15365" name="Picture 2" descr="http://www.svethardware.cz/sh/media.nsf/0c97cd6cabb1398ec1256cc50082f4bf/6f5313823ba90314c12571e0003876af/Description/1.35A?OpenElement&amp;FieldElemFormat=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928688"/>
            <a:ext cx="5357813" cy="368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ovéPole 1"/>
          <p:cNvSpPr txBox="1">
            <a:spLocks noChangeArrowheads="1"/>
          </p:cNvSpPr>
          <p:nvPr/>
        </p:nvSpPr>
        <p:spPr bwMode="auto">
          <a:xfrm>
            <a:off x="1476375" y="1125538"/>
            <a:ext cx="61912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400" b="1"/>
              <a:t>KONEC PREZENTACE</a:t>
            </a:r>
          </a:p>
        </p:txBody>
      </p:sp>
      <p:sp>
        <p:nvSpPr>
          <p:cNvPr id="16387" name="TextovéPole 3"/>
          <p:cNvSpPr txBox="1">
            <a:spLocks noChangeArrowheads="1"/>
          </p:cNvSpPr>
          <p:nvPr/>
        </p:nvSpPr>
        <p:spPr bwMode="auto">
          <a:xfrm>
            <a:off x="971550" y="2924175"/>
            <a:ext cx="7129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/>
              <a:t>Tento učební materiál byl vytvořen v rámci projektu: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221163"/>
            <a:ext cx="260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5"/>
          <p:cNvSpPr txBox="1">
            <a:spLocks noChangeArrowheads="1"/>
          </p:cNvSpPr>
          <p:nvPr/>
        </p:nvSpPr>
        <p:spPr bwMode="auto">
          <a:xfrm>
            <a:off x="500063" y="1785938"/>
            <a:ext cx="807243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400" b="1">
                <a:latin typeface="Calibri" pitchFamily="34" charset="0"/>
              </a:rPr>
              <a:t>Konec prezentace.</a:t>
            </a:r>
          </a:p>
          <a:p>
            <a:pPr algn="ctr"/>
            <a:endParaRPr lang="cs-CZ" sz="4400" b="1">
              <a:latin typeface="Calibri" pitchFamily="34" charset="0"/>
            </a:endParaRPr>
          </a:p>
          <a:p>
            <a:pPr algn="ctr"/>
            <a:r>
              <a:rPr lang="cs-CZ" sz="4400" b="1">
                <a:latin typeface="Calibri" pitchFamily="34" charset="0"/>
              </a:rPr>
              <a:t>Zdroj fotek:www.alza.cz </a:t>
            </a:r>
          </a:p>
        </p:txBody>
      </p:sp>
    </p:spTree>
  </p:cSld>
  <p:clrMapOvr>
    <a:masterClrMapping/>
  </p:clrMapOvr>
  <p:transition advTm="10000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484784"/>
            <a:ext cx="731963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Autor výukového materiálu: Ing. Petr Kvíz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hangingPunct="0"/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Digitální učební materiál byl vytvořen v období od </a:t>
            </a:r>
            <a:r>
              <a:rPr lang="cs-CZ" sz="900" dirty="0" smtClean="0"/>
              <a:t>1. 10. 2010 do 28. 2. </a:t>
            </a:r>
            <a:r>
              <a:rPr lang="cs-CZ" sz="900" smtClean="0"/>
              <a:t>2011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Digitální učební materiál je určený pro 6. ročník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Vzd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ě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Calibri" pitchFamily="34" charset="0"/>
              </a:rPr>
              <a:t>lávací oblast: Informační a komunikační technologie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Calibri" pitchFamily="34" charset="0"/>
              </a:rPr>
              <a:t>Vzd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ě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Calibri" pitchFamily="34" charset="0"/>
              </a:rPr>
              <a:t>lávací obor: Informatika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Calibri" pitchFamily="34" charset="0"/>
              </a:rPr>
              <a:t>Téma: Monitor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Calibri" pitchFamily="34" charset="0"/>
              </a:rPr>
              <a:t>Anotace: Účelem této prezentace je naučit žáky rozeznávat jednotlivé druhy monitorů a jejich vhodnost požití k určitému účelu.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24944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5" y="1714500"/>
            <a:ext cx="7366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Obdélník 5"/>
          <p:cNvSpPr>
            <a:spLocks noChangeArrowheads="1"/>
          </p:cNvSpPr>
          <p:nvPr/>
        </p:nvSpPr>
        <p:spPr bwMode="auto">
          <a:xfrm>
            <a:off x="3786188" y="5286375"/>
            <a:ext cx="1520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latin typeface="Calibri" pitchFamily="34" charset="0"/>
              </a:rPr>
              <a:t>© Ing. Petr Kvíz 2010</a:t>
            </a:r>
          </a:p>
        </p:txBody>
      </p:sp>
      <p:sp>
        <p:nvSpPr>
          <p:cNvPr id="7" name="Obdélník 6"/>
          <p:cNvSpPr/>
          <p:nvPr/>
        </p:nvSpPr>
        <p:spPr>
          <a:xfrm>
            <a:off x="1142976" y="500042"/>
            <a:ext cx="6929486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INFORMATIKA</a:t>
            </a:r>
          </a:p>
        </p:txBody>
      </p:sp>
      <p:sp>
        <p:nvSpPr>
          <p:cNvPr id="2053" name="TextovéPole 7"/>
          <p:cNvSpPr txBox="1">
            <a:spLocks noChangeArrowheads="1"/>
          </p:cNvSpPr>
          <p:nvPr/>
        </p:nvSpPr>
        <p:spPr bwMode="auto">
          <a:xfrm>
            <a:off x="2928938" y="4071938"/>
            <a:ext cx="3286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latin typeface="Calibri" pitchFamily="34" charset="0"/>
              </a:rPr>
              <a:t>6. TŘÍDA</a:t>
            </a:r>
          </a:p>
        </p:txBody>
      </p:sp>
      <p:sp>
        <p:nvSpPr>
          <p:cNvPr id="2054" name="TextovéPole 8"/>
          <p:cNvSpPr txBox="1">
            <a:spLocks noChangeArrowheads="1"/>
          </p:cNvSpPr>
          <p:nvPr/>
        </p:nvSpPr>
        <p:spPr bwMode="auto">
          <a:xfrm>
            <a:off x="2286000" y="3000375"/>
            <a:ext cx="46434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800" b="1">
                <a:latin typeface="Calibri" pitchFamily="34" charset="0"/>
              </a:rPr>
              <a:t>Monitor</a:t>
            </a:r>
          </a:p>
        </p:txBody>
      </p:sp>
    </p:spTree>
  </p:cSld>
  <p:clrMapOvr>
    <a:masterClrMapping/>
  </p:clrMapOvr>
  <p:transition advTm="10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ovéPole 4"/>
          <p:cNvSpPr txBox="1">
            <a:spLocks noChangeArrowheads="1"/>
          </p:cNvSpPr>
          <p:nvPr/>
        </p:nvSpPr>
        <p:spPr bwMode="auto">
          <a:xfrm>
            <a:off x="1285875" y="500063"/>
            <a:ext cx="6643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latin typeface="Calibri" pitchFamily="34" charset="0"/>
              </a:rPr>
              <a:t>Monitor slouží k zobrazování textových a grafických informací.</a:t>
            </a:r>
          </a:p>
        </p:txBody>
      </p:sp>
      <p:sp>
        <p:nvSpPr>
          <p:cNvPr id="3075" name="TextovéPole 5"/>
          <p:cNvSpPr txBox="1">
            <a:spLocks noChangeArrowheads="1"/>
          </p:cNvSpPr>
          <p:nvPr/>
        </p:nvSpPr>
        <p:spPr bwMode="auto">
          <a:xfrm>
            <a:off x="1000125" y="1500188"/>
            <a:ext cx="285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Starší typ monitoru CRT</a:t>
            </a:r>
          </a:p>
        </p:txBody>
      </p:sp>
      <p:sp>
        <p:nvSpPr>
          <p:cNvPr id="3076" name="TextovéPole 5"/>
          <p:cNvSpPr txBox="1">
            <a:spLocks noChangeArrowheads="1"/>
          </p:cNvSpPr>
          <p:nvPr/>
        </p:nvSpPr>
        <p:spPr bwMode="auto">
          <a:xfrm>
            <a:off x="4857750" y="1500188"/>
            <a:ext cx="285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Nový typ monitoru LCD</a:t>
            </a:r>
          </a:p>
        </p:txBody>
      </p:sp>
      <p:pic>
        <p:nvPicPr>
          <p:cNvPr id="3077" name="Picture 2" descr="Soubor:LG L194WT-SF LCD monito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5" y="2071688"/>
            <a:ext cx="3236913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4" descr="http://www.alave.cz/_imgs/monitor-17-crt-hyundai-imagequest-q770-gray-black:278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38" y="2071688"/>
            <a:ext cx="2786062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ovéPole 5"/>
          <p:cNvSpPr txBox="1">
            <a:spLocks noChangeArrowheads="1"/>
          </p:cNvSpPr>
          <p:nvPr/>
        </p:nvSpPr>
        <p:spPr bwMode="auto">
          <a:xfrm>
            <a:off x="500063" y="5357813"/>
            <a:ext cx="8072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Starší typ se dnes již neprodává. V dalším výkladu se zaměříme pouze na nové typy.</a:t>
            </a:r>
          </a:p>
        </p:txBody>
      </p:sp>
    </p:spTree>
  </p:cSld>
  <p:clrMapOvr>
    <a:masterClrMapping/>
  </p:clrMapOvr>
  <p:transition advTm="10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5"/>
          <p:cNvSpPr txBox="1">
            <a:spLocks noChangeArrowheads="1"/>
          </p:cNvSpPr>
          <p:nvPr/>
        </p:nvSpPr>
        <p:spPr bwMode="auto">
          <a:xfrm>
            <a:off x="3000375" y="857250"/>
            <a:ext cx="2643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latin typeface="Calibri" pitchFamily="34" charset="0"/>
              </a:rPr>
              <a:t>Poměr stran:</a:t>
            </a:r>
          </a:p>
        </p:txBody>
      </p:sp>
      <p:sp>
        <p:nvSpPr>
          <p:cNvPr id="4099" name="TextovéPole 4"/>
          <p:cNvSpPr txBox="1">
            <a:spLocks noChangeArrowheads="1"/>
          </p:cNvSpPr>
          <p:nvPr/>
        </p:nvSpPr>
        <p:spPr bwMode="auto">
          <a:xfrm>
            <a:off x="2786063" y="357188"/>
            <a:ext cx="3357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Základní parametry monitorů:</a:t>
            </a:r>
          </a:p>
        </p:txBody>
      </p:sp>
      <p:pic>
        <p:nvPicPr>
          <p:cNvPr id="4100" name="Picture 2" descr="Zavřít ok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785938"/>
            <a:ext cx="32861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ovéPole 5"/>
          <p:cNvSpPr txBox="1">
            <a:spLocks noChangeArrowheads="1"/>
          </p:cNvSpPr>
          <p:nvPr/>
        </p:nvSpPr>
        <p:spPr bwMode="auto">
          <a:xfrm>
            <a:off x="1214438" y="1285875"/>
            <a:ext cx="2643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latin typeface="Calibri" pitchFamily="34" charset="0"/>
              </a:rPr>
              <a:t>4 : 3</a:t>
            </a:r>
          </a:p>
        </p:txBody>
      </p:sp>
      <p:sp>
        <p:nvSpPr>
          <p:cNvPr id="4102" name="TextovéPole 5"/>
          <p:cNvSpPr txBox="1">
            <a:spLocks noChangeArrowheads="1"/>
          </p:cNvSpPr>
          <p:nvPr/>
        </p:nvSpPr>
        <p:spPr bwMode="auto">
          <a:xfrm>
            <a:off x="5000625" y="1285875"/>
            <a:ext cx="2643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latin typeface="Calibri" pitchFamily="34" charset="0"/>
              </a:rPr>
              <a:t>16 : 9</a:t>
            </a:r>
          </a:p>
        </p:txBody>
      </p:sp>
      <p:sp>
        <p:nvSpPr>
          <p:cNvPr id="4103" name="TextovéPole 5"/>
          <p:cNvSpPr txBox="1">
            <a:spLocks noChangeArrowheads="1"/>
          </p:cNvSpPr>
          <p:nvPr/>
        </p:nvSpPr>
        <p:spPr bwMode="auto">
          <a:xfrm>
            <a:off x="1071563" y="5357813"/>
            <a:ext cx="2643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Vhodný </a:t>
            </a:r>
            <a:r>
              <a:rPr lang="cs-CZ" b="1">
                <a:latin typeface="Calibri" pitchFamily="34" charset="0"/>
              </a:rPr>
              <a:t>pro práci </a:t>
            </a:r>
            <a:r>
              <a:rPr lang="cs-CZ">
                <a:latin typeface="Calibri" pitchFamily="34" charset="0"/>
              </a:rPr>
              <a:t>s dokumenty, Internetem.</a:t>
            </a:r>
          </a:p>
        </p:txBody>
      </p:sp>
      <p:pic>
        <p:nvPicPr>
          <p:cNvPr id="4104" name="Picture 4" descr="Zobrazit ve větším rozlišení produkt 19 ACER V193HQDb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5" y="1714500"/>
            <a:ext cx="32861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extovéPole 5"/>
          <p:cNvSpPr txBox="1">
            <a:spLocks noChangeArrowheads="1"/>
          </p:cNvSpPr>
          <p:nvPr/>
        </p:nvSpPr>
        <p:spPr bwMode="auto">
          <a:xfrm>
            <a:off x="5143500" y="5354638"/>
            <a:ext cx="2643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Vhodný pro sledování videa a filmů.</a:t>
            </a:r>
          </a:p>
        </p:txBody>
      </p:sp>
    </p:spTree>
  </p:cSld>
  <p:clrMapOvr>
    <a:masterClrMapping/>
  </p:clrMapOvr>
  <p:transition advTm="10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Zobrazit ve větším rozlišení produkt 18.5 ACER P195HQLb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714375"/>
            <a:ext cx="51435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ovéPole 5"/>
          <p:cNvSpPr txBox="1">
            <a:spLocks noChangeArrowheads="1"/>
          </p:cNvSpPr>
          <p:nvPr/>
        </p:nvSpPr>
        <p:spPr bwMode="auto">
          <a:xfrm>
            <a:off x="1000125" y="857250"/>
            <a:ext cx="678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latin typeface="Calibri" pitchFamily="34" charset="0"/>
              </a:rPr>
              <a:t>Úhlopříčka – vzdálenost mezi protilehlými rohy obrazovky</a:t>
            </a:r>
          </a:p>
        </p:txBody>
      </p:sp>
      <p:sp>
        <p:nvSpPr>
          <p:cNvPr id="5124" name="TextovéPole 4"/>
          <p:cNvSpPr txBox="1">
            <a:spLocks noChangeArrowheads="1"/>
          </p:cNvSpPr>
          <p:nvPr/>
        </p:nvSpPr>
        <p:spPr bwMode="auto">
          <a:xfrm>
            <a:off x="2786063" y="357188"/>
            <a:ext cx="3357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Základní parametry monitorů:</a:t>
            </a:r>
          </a:p>
        </p:txBody>
      </p:sp>
      <p:sp>
        <p:nvSpPr>
          <p:cNvPr id="5125" name="TextovéPole 5"/>
          <p:cNvSpPr txBox="1">
            <a:spLocks noChangeArrowheads="1"/>
          </p:cNvSpPr>
          <p:nvPr/>
        </p:nvSpPr>
        <p:spPr bwMode="auto">
          <a:xfrm>
            <a:off x="1071563" y="5500688"/>
            <a:ext cx="6929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Uvádí se v palcích – kupříkladu 17“ (17“ = 17*2,5 cm = 43 cm)</a:t>
            </a:r>
          </a:p>
        </p:txBody>
      </p:sp>
      <p:cxnSp>
        <p:nvCxnSpPr>
          <p:cNvPr id="13" name="Přímá spojovací šipka 12"/>
          <p:cNvCxnSpPr/>
          <p:nvPr/>
        </p:nvCxnSpPr>
        <p:spPr>
          <a:xfrm flipV="1">
            <a:off x="2643188" y="1857375"/>
            <a:ext cx="3857625" cy="235743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000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ovéPole 5"/>
          <p:cNvSpPr txBox="1">
            <a:spLocks noChangeArrowheads="1"/>
          </p:cNvSpPr>
          <p:nvPr/>
        </p:nvSpPr>
        <p:spPr bwMode="auto">
          <a:xfrm>
            <a:off x="1000125" y="857250"/>
            <a:ext cx="678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latin typeface="Calibri" pitchFamily="34" charset="0"/>
              </a:rPr>
              <a:t>Rozlišení obrazovky – udává se v bodech – například 1360 x 768 bodů. </a:t>
            </a:r>
          </a:p>
        </p:txBody>
      </p:sp>
      <p:sp>
        <p:nvSpPr>
          <p:cNvPr id="6147" name="TextovéPole 4"/>
          <p:cNvSpPr txBox="1">
            <a:spLocks noChangeArrowheads="1"/>
          </p:cNvSpPr>
          <p:nvPr/>
        </p:nvSpPr>
        <p:spPr bwMode="auto">
          <a:xfrm>
            <a:off x="2786063" y="357188"/>
            <a:ext cx="3357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Základní parametry monitorů:</a:t>
            </a:r>
          </a:p>
        </p:txBody>
      </p:sp>
      <p:sp>
        <p:nvSpPr>
          <p:cNvPr id="6148" name="TextovéPole 5"/>
          <p:cNvSpPr txBox="1">
            <a:spLocks noChangeArrowheads="1"/>
          </p:cNvSpPr>
          <p:nvPr/>
        </p:nvSpPr>
        <p:spPr bwMode="auto">
          <a:xfrm>
            <a:off x="500063" y="5500688"/>
            <a:ext cx="8072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Každý LCD monitor má vlastní (nativní) rozlišení v kterém je jeho obraz nejkvalitnější.</a:t>
            </a:r>
          </a:p>
        </p:txBody>
      </p:sp>
      <p:pic>
        <p:nvPicPr>
          <p:cNvPr id="6149" name="Picture 2" descr="Zobrazit ve větším rozlišení produkt 18.5 Samsung 943SN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1428750"/>
            <a:ext cx="3643313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ovéPole 5"/>
          <p:cNvSpPr txBox="1">
            <a:spLocks noChangeArrowheads="1"/>
          </p:cNvSpPr>
          <p:nvPr/>
        </p:nvSpPr>
        <p:spPr bwMode="auto">
          <a:xfrm>
            <a:off x="1000125" y="857250"/>
            <a:ext cx="678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latin typeface="Calibri" pitchFamily="34" charset="0"/>
              </a:rPr>
              <a:t>Doba  odezvy – udává se v jednotkách milisekund – například 5 ms.</a:t>
            </a:r>
          </a:p>
        </p:txBody>
      </p:sp>
      <p:sp>
        <p:nvSpPr>
          <p:cNvPr id="7171" name="TextovéPole 4"/>
          <p:cNvSpPr txBox="1">
            <a:spLocks noChangeArrowheads="1"/>
          </p:cNvSpPr>
          <p:nvPr/>
        </p:nvSpPr>
        <p:spPr bwMode="auto">
          <a:xfrm>
            <a:off x="2786063" y="357188"/>
            <a:ext cx="3357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Základní parametry monitorů:</a:t>
            </a:r>
          </a:p>
        </p:txBody>
      </p:sp>
      <p:sp>
        <p:nvSpPr>
          <p:cNvPr id="7172" name="TextovéPole 5"/>
          <p:cNvSpPr txBox="1">
            <a:spLocks noChangeArrowheads="1"/>
          </p:cNvSpPr>
          <p:nvPr/>
        </p:nvSpPr>
        <p:spPr bwMode="auto">
          <a:xfrm>
            <a:off x="285750" y="5500688"/>
            <a:ext cx="8429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Krátkou dobu odezvy oceníte u rychle pohybujícího se obrazu – zvláště počítačových her.</a:t>
            </a:r>
          </a:p>
        </p:txBody>
      </p:sp>
      <p:pic>
        <p:nvPicPr>
          <p:cNvPr id="7173" name="Picture 2" descr="Zobrazit ve větším rozlišení produkt 18.5 Samsung 933SN černý lesklý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88" y="1214438"/>
            <a:ext cx="3929062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5"/>
          <p:cNvSpPr txBox="1">
            <a:spLocks noChangeArrowheads="1"/>
          </p:cNvSpPr>
          <p:nvPr/>
        </p:nvSpPr>
        <p:spPr bwMode="auto">
          <a:xfrm>
            <a:off x="1071563" y="1000125"/>
            <a:ext cx="6786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>
                <a:solidFill>
                  <a:srgbClr val="FF0000"/>
                </a:solidFill>
                <a:latin typeface="Calibri" pitchFamily="34" charset="0"/>
              </a:rPr>
              <a:t>Je ještě spousta dalších parametrů, zkuste určit ty podstatné:</a:t>
            </a:r>
          </a:p>
        </p:txBody>
      </p:sp>
      <p:sp>
        <p:nvSpPr>
          <p:cNvPr id="8195" name="TextovéPole 4"/>
          <p:cNvSpPr txBox="1">
            <a:spLocks noChangeArrowheads="1"/>
          </p:cNvSpPr>
          <p:nvPr/>
        </p:nvSpPr>
        <p:spPr bwMode="auto">
          <a:xfrm>
            <a:off x="2928938" y="357188"/>
            <a:ext cx="3357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Základní parametry monitorů:</a:t>
            </a:r>
          </a:p>
        </p:txBody>
      </p:sp>
      <p:sp>
        <p:nvSpPr>
          <p:cNvPr id="8196" name="TextovéPole 5"/>
          <p:cNvSpPr txBox="1">
            <a:spLocks noChangeArrowheads="1"/>
          </p:cNvSpPr>
          <p:nvPr/>
        </p:nvSpPr>
        <p:spPr bwMode="auto">
          <a:xfrm>
            <a:off x="1143000" y="1714500"/>
            <a:ext cx="678656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Spotřeba elektrické energie </a:t>
            </a:r>
          </a:p>
          <a:p>
            <a:pPr algn="ctr"/>
            <a:r>
              <a:rPr lang="cs-CZ">
                <a:latin typeface="Calibri" pitchFamily="34" charset="0"/>
              </a:rPr>
              <a:t>Hmotnost (v kg)</a:t>
            </a:r>
          </a:p>
          <a:p>
            <a:pPr algn="ctr"/>
            <a:r>
              <a:rPr lang="cs-CZ">
                <a:latin typeface="Calibri" pitchFamily="34" charset="0"/>
              </a:rPr>
              <a:t>Rozměry</a:t>
            </a:r>
          </a:p>
          <a:p>
            <a:pPr algn="ctr"/>
            <a:r>
              <a:rPr lang="cs-CZ">
                <a:latin typeface="Calibri" pitchFamily="34" charset="0"/>
              </a:rPr>
              <a:t>Barva</a:t>
            </a:r>
          </a:p>
          <a:p>
            <a:pPr algn="ctr"/>
            <a:r>
              <a:rPr lang="cs-CZ">
                <a:latin typeface="Calibri" pitchFamily="34" charset="0"/>
              </a:rPr>
              <a:t>Pozorovací úhel (z jakého úhlu pohledu je obraz viditelný)</a:t>
            </a:r>
          </a:p>
          <a:p>
            <a:pPr algn="ctr"/>
            <a:r>
              <a:rPr lang="cs-CZ">
                <a:latin typeface="Calibri" pitchFamily="34" charset="0"/>
              </a:rPr>
              <a:t>Způsob připojení k počítači (analogový a digitální)</a:t>
            </a:r>
          </a:p>
          <a:p>
            <a:pPr algn="ctr"/>
            <a:r>
              <a:rPr lang="cs-CZ">
                <a:latin typeface="Calibri" pitchFamily="34" charset="0"/>
              </a:rPr>
              <a:t>Jas a kontrast</a:t>
            </a:r>
          </a:p>
          <a:p>
            <a:pPr algn="ctr"/>
            <a:r>
              <a:rPr lang="cs-CZ">
                <a:latin typeface="Calibri" pitchFamily="34" charset="0"/>
              </a:rPr>
              <a:t>Počet zobrazitelných barev</a:t>
            </a:r>
          </a:p>
          <a:p>
            <a:pPr algn="ctr"/>
            <a:r>
              <a:rPr lang="cs-CZ">
                <a:latin typeface="Calibri" pitchFamily="34" charset="0"/>
              </a:rPr>
              <a:t>Multimediální výbava (zda má reproduktory, mikrofon a kameru)</a:t>
            </a:r>
          </a:p>
          <a:p>
            <a:pPr algn="ctr"/>
            <a:r>
              <a:rPr lang="cs-CZ">
                <a:latin typeface="Calibri" pitchFamily="34" charset="0"/>
              </a:rPr>
              <a:t>Cena</a:t>
            </a:r>
          </a:p>
          <a:p>
            <a:pPr algn="ctr"/>
            <a:r>
              <a:rPr lang="cs-CZ">
                <a:latin typeface="Calibri" pitchFamily="34" charset="0"/>
              </a:rPr>
              <a:t>Záruka</a:t>
            </a:r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63" y="5072063"/>
            <a:ext cx="126047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5"/>
          <p:cNvSpPr txBox="1">
            <a:spLocks noChangeArrowheads="1"/>
          </p:cNvSpPr>
          <p:nvPr/>
        </p:nvSpPr>
        <p:spPr bwMode="auto">
          <a:xfrm>
            <a:off x="1143000" y="1357313"/>
            <a:ext cx="6786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>
                <a:latin typeface="Calibri" pitchFamily="34" charset="0"/>
              </a:rPr>
              <a:t>Pro každého uživatele je významná jiná vlastnost.</a:t>
            </a:r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2643188" y="428625"/>
            <a:ext cx="3357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>
                <a:solidFill>
                  <a:srgbClr val="FF0000"/>
                </a:solidFill>
                <a:latin typeface="Calibri" pitchFamily="34" charset="0"/>
              </a:rPr>
              <a:t>Odpověď?</a:t>
            </a:r>
          </a:p>
        </p:txBody>
      </p:sp>
      <p:sp>
        <p:nvSpPr>
          <p:cNvPr id="7" name="TextovéPole 5"/>
          <p:cNvSpPr txBox="1">
            <a:spLocks noChangeArrowheads="1"/>
          </p:cNvSpPr>
          <p:nvPr/>
        </p:nvSpPr>
        <p:spPr bwMode="auto">
          <a:xfrm>
            <a:off x="1071563" y="2071688"/>
            <a:ext cx="6786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>
                <a:latin typeface="Calibri" pitchFamily="34" charset="0"/>
              </a:rPr>
              <a:t>Někomu záleží na vzhledu monitoru.</a:t>
            </a:r>
          </a:p>
        </p:txBody>
      </p:sp>
      <p:sp>
        <p:nvSpPr>
          <p:cNvPr id="8" name="TextovéPole 5"/>
          <p:cNvSpPr txBox="1">
            <a:spLocks noChangeArrowheads="1"/>
          </p:cNvSpPr>
          <p:nvPr/>
        </p:nvSpPr>
        <p:spPr bwMode="auto">
          <a:xfrm>
            <a:off x="1285875" y="2786063"/>
            <a:ext cx="6786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>
                <a:latin typeface="Calibri" pitchFamily="34" charset="0"/>
              </a:rPr>
              <a:t>Jiný preferuje nízkou cenu.</a:t>
            </a:r>
          </a:p>
        </p:txBody>
      </p:sp>
      <p:sp>
        <p:nvSpPr>
          <p:cNvPr id="9" name="TextovéPole 5"/>
          <p:cNvSpPr txBox="1">
            <a:spLocks noChangeArrowheads="1"/>
          </p:cNvSpPr>
          <p:nvPr/>
        </p:nvSpPr>
        <p:spPr bwMode="auto">
          <a:xfrm>
            <a:off x="1143000" y="3500438"/>
            <a:ext cx="6786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>
                <a:latin typeface="Calibri" pitchFamily="34" charset="0"/>
              </a:rPr>
              <a:t>Další má peněz dost a chce co nejvyšší kvalitu.</a:t>
            </a:r>
          </a:p>
        </p:txBody>
      </p:sp>
      <p:sp>
        <p:nvSpPr>
          <p:cNvPr id="10" name="TextovéPole 4"/>
          <p:cNvSpPr txBox="1">
            <a:spLocks noChangeArrowheads="1"/>
          </p:cNvSpPr>
          <p:nvPr/>
        </p:nvSpPr>
        <p:spPr bwMode="auto">
          <a:xfrm>
            <a:off x="1143000" y="4714875"/>
            <a:ext cx="70723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>
                <a:solidFill>
                  <a:srgbClr val="FF0000"/>
                </a:solidFill>
                <a:latin typeface="Calibri" pitchFamily="34" charset="0"/>
              </a:rPr>
              <a:t>Dnes jsou tisíce různých druhů monitorů a vybrat si ten pravý nebývá snadné.</a:t>
            </a:r>
          </a:p>
        </p:txBody>
      </p:sp>
    </p:spTree>
  </p:cSld>
  <p:clrMapOvr>
    <a:masterClrMapping/>
  </p:clrMapOvr>
  <p:transition advTm="1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675</Words>
  <Application>Microsoft Office PowerPoint</Application>
  <PresentationFormat>Předvádění na obrazovce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Administrátor</dc:creator>
  <cp:lastModifiedBy>Administrátor</cp:lastModifiedBy>
  <cp:revision>35</cp:revision>
  <dcterms:created xsi:type="dcterms:W3CDTF">2010-05-29T08:54:57Z</dcterms:created>
  <dcterms:modified xsi:type="dcterms:W3CDTF">2013-06-07T07:55:11Z</dcterms:modified>
</cp:coreProperties>
</file>