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7" r:id="rId2"/>
    <p:sldId id="269" r:id="rId3"/>
    <p:sldId id="292" r:id="rId4"/>
    <p:sldId id="293" r:id="rId5"/>
    <p:sldId id="294" r:id="rId6"/>
    <p:sldId id="309" r:id="rId7"/>
    <p:sldId id="295" r:id="rId8"/>
    <p:sldId id="296" r:id="rId9"/>
    <p:sldId id="297" r:id="rId10"/>
    <p:sldId id="310" r:id="rId11"/>
    <p:sldId id="311" r:id="rId12"/>
    <p:sldId id="298" r:id="rId13"/>
    <p:sldId id="299" r:id="rId14"/>
    <p:sldId id="300" r:id="rId15"/>
    <p:sldId id="301" r:id="rId16"/>
    <p:sldId id="302" r:id="rId17"/>
    <p:sldId id="303" r:id="rId18"/>
    <p:sldId id="312" r:id="rId19"/>
    <p:sldId id="304" r:id="rId20"/>
    <p:sldId id="305" r:id="rId21"/>
    <p:sldId id="307" r:id="rId22"/>
    <p:sldId id="308" r:id="rId23"/>
    <p:sldId id="306" r:id="rId24"/>
    <p:sldId id="313" r:id="rId25"/>
    <p:sldId id="314" r:id="rId26"/>
    <p:sldId id="280" r:id="rId27"/>
    <p:sldId id="315" r:id="rId28"/>
    <p:sldId id="316" r:id="rId2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104" d="100"/>
          <a:sy n="104" d="100"/>
        </p:scale>
        <p:origin x="-1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66F650F-9385-4F9A-A5F4-6D594763A5B7}" type="datetimeFigureOut">
              <a:rPr lang="cs-CZ"/>
              <a:pPr>
                <a:defRPr/>
              </a:pPr>
              <a:t>7.6.2013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1EE3F47-6BB5-44CF-8FFF-4F0C83D395D5}"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1EE3F47-6BB5-44CF-8FFF-4F0C83D395D5}" type="slidenum">
              <a:rPr lang="cs-CZ" smtClean="0"/>
              <a:pPr>
                <a:defRPr/>
              </a:pPr>
              <a:t>5</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1EE3F47-6BB5-44CF-8FFF-4F0C83D395D5}" type="slidenum">
              <a:rPr lang="cs-CZ" smtClean="0"/>
              <a:pPr>
                <a:defRPr/>
              </a:pPr>
              <a:t>6</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253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2253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089E54-A22A-41E7-8045-FB51B691B03C}" type="slidenum">
              <a:rPr lang="cs-CZ" smtClean="0"/>
              <a:pPr/>
              <a:t>13</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C6EC96CA-EFC7-4FFE-9AA3-06E3F01C84E0}" type="datetimeFigureOut">
              <a:rPr lang="cs-CZ"/>
              <a:pPr>
                <a:defRPr/>
              </a:pPr>
              <a:t>7.6.2013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DB9E95-5E70-4157-B5F9-C41041AB66E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AF1B481-B845-4640-8C53-A28D5DADBFEA}" type="datetimeFigureOut">
              <a:rPr lang="cs-CZ"/>
              <a:pPr>
                <a:defRPr/>
              </a:pPr>
              <a:t>7.6.2013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ACEEFC8-261B-4A3E-972F-AB54CF7E9494}"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5CBC27-98AA-4E84-903D-25CA1489600E}" type="datetimeFigureOut">
              <a:rPr lang="cs-CZ"/>
              <a:pPr>
                <a:defRPr/>
              </a:pPr>
              <a:t>7.6.2013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711F45E-24B4-4298-BA11-924F643F89D8}"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86015B2-6670-4C7F-AF20-81D5AA7E067D}" type="datetimeFigureOut">
              <a:rPr lang="cs-CZ"/>
              <a:pPr>
                <a:defRPr/>
              </a:pPr>
              <a:t>7.6.2013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A8984D3-A2CF-4C33-AFE4-A090D0373C19}"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29ABF3A-7DF7-464F-85FA-2BFA0550FC72}" type="datetimeFigureOut">
              <a:rPr lang="cs-CZ"/>
              <a:pPr>
                <a:defRPr/>
              </a:pPr>
              <a:t>7.6.2013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F2B2FA4-BCF3-4C4E-A872-C8628A63E4EF}"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8B8F1ED-FB7F-4373-9CFF-9C14134681DF}" type="datetimeFigureOut">
              <a:rPr lang="cs-CZ"/>
              <a:pPr>
                <a:defRPr/>
              </a:pPr>
              <a:t>7.6.2013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EB3BEAD-8323-44DE-85CC-173D05FE6E3C}"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14A33C3F-6AA3-436F-92CE-A6A683EA3CFA}" type="datetimeFigureOut">
              <a:rPr lang="cs-CZ"/>
              <a:pPr>
                <a:defRPr/>
              </a:pPr>
              <a:t>7.6.2013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87D977F4-218E-4074-9BF4-11EF86A7ECA9}"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CEB6B7E0-5A33-48E9-9A2A-EFD49D3E769C}" type="datetimeFigureOut">
              <a:rPr lang="cs-CZ"/>
              <a:pPr>
                <a:defRPr/>
              </a:pPr>
              <a:t>7.6.2013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196A2D68-B76B-4CE3-9D84-96A104E88236}"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A7D96284-58C7-4700-BE08-C6A442465A77}" type="datetimeFigureOut">
              <a:rPr lang="cs-CZ"/>
              <a:pPr>
                <a:defRPr/>
              </a:pPr>
              <a:t>7.6.2013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ADF4636B-CCD0-4CA4-BC02-8A7DAEEA90C4}"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B404848B-0980-4405-A570-F9F65C2C3C29}" type="datetimeFigureOut">
              <a:rPr lang="cs-CZ"/>
              <a:pPr>
                <a:defRPr/>
              </a:pPr>
              <a:t>7.6.2013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197918C-A492-45BC-AF98-EC339FC1265A}"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48E2772A-394E-42E8-B28F-98AF6A1685B0}" type="datetimeFigureOut">
              <a:rPr lang="cs-CZ"/>
              <a:pPr>
                <a:defRPr/>
              </a:pPr>
              <a:t>7.6.2013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D4ED666-A634-441C-9DF3-7300069276A8}"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59DD90D-8C62-4B0D-80C5-722EADD9B368}" type="datetimeFigureOut">
              <a:rPr lang="cs-CZ"/>
              <a:pPr>
                <a:defRPr/>
              </a:pPr>
              <a:t>7.6.2013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D7C0200-9BB4-4B3C-AB58-E21000FFBF3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d/d3/Boulevard_du_Temple_by_Daguerre.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upload.wikimedia.org/wikipedia/commons/4/44/Talbot_-_The_Footman.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upload.wikimedia.org/wikipedia/commons/b/be/Latticed_window_at_lacock_abbey_1835.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upload.wikimedia.org/wikipedia/commons/b/bb/Talbot_foto.jpg"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upload.wikimedia.org/wikipedia/commons/8/83/Frederick_Scott_Archer.jpg"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upload.wikimedia.org/wikipedia/commons/9/95/Sparrow1.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cs.wikipedia.org/wiki/Soubor:GeorgeEastman2.jpg" TargetMode="Externa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upload.wikimedia.org/wikipedia/commons/c/c3/Edvard_Bene%C5%A1_with_wife.jpg"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cs.wikipedia.org/wiki/Soubor:NBSFirstScanImage.jpg" TargetMode="Externa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images.wikia.com/camerapedia/images/6/64/Fujix_1.jpg" TargetMode="Externa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commons/e/eb/Nic%C3%A9phore_Ni%C3%A9pce_Oldest_Photograph_1825.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upload.wikimedia.org/wikipedia/commons/5/52/Daguerreotype_Daguerre_Atelier_1837.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15016"/>
            <a:ext cx="6949659" cy="209288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cs-CZ" sz="1400" dirty="0" smtClean="0">
              <a:latin typeface="Arial" pitchFamily="34" charset="0"/>
              <a:ea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Arial" pitchFamily="34" charset="0"/>
                <a:ea typeface="Times New Roman" pitchFamily="18" charset="0"/>
              </a:rPr>
              <a:t>Prioritní osa: 1  − Počáteční vzdělávání</a:t>
            </a:r>
            <a:endParaRPr kumimoji="0" lang="cs-CZ"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Arial" pitchFamily="34" charset="0"/>
                <a:ea typeface="Times New Roman" pitchFamily="18" charset="0"/>
              </a:rPr>
              <a:t>Oblast podpory: 1.4 − Zlepšení podmínek pro vzdělávání na základních školách</a:t>
            </a:r>
            <a:endParaRPr kumimoji="0" lang="cs-CZ"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Arial" pitchFamily="34" charset="0"/>
                <a:ea typeface="Times New Roman" pitchFamily="18" charset="0"/>
              </a:rPr>
              <a:t>Registrační číslo projektu: CZ.1.07/1.4.00/21.0059</a:t>
            </a:r>
            <a:endParaRPr kumimoji="0" lang="cs-CZ"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Arial" pitchFamily="34" charset="0"/>
                <a:ea typeface="Times New Roman" pitchFamily="18" charset="0"/>
              </a:rPr>
              <a:t>Název projektu: Inovace výuky prostřednictvím IT</a:t>
            </a:r>
            <a:endParaRPr kumimoji="0" lang="cs-CZ"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cs-CZ" sz="1400" b="0" i="0" u="none" strike="noStrike" cap="none" normalizeH="0" baseline="0" dirty="0" smtClean="0">
                <a:ln>
                  <a:noFill/>
                </a:ln>
                <a:solidFill>
                  <a:schemeClr val="tx1"/>
                </a:solidFill>
                <a:effectLst/>
                <a:latin typeface="Arial" pitchFamily="34" charset="0"/>
                <a:ea typeface="Times New Roman" pitchFamily="18" charset="0"/>
              </a:rPr>
              <a:t>Název příjemce dotace: 4. základní škola Cheb, Hradební 14</a:t>
            </a:r>
            <a:endParaRPr kumimoji="0" lang="cs-CZ" sz="900" b="0" i="0" u="none" strike="noStrike" cap="none" normalizeH="0" baseline="0" dirty="0" smtClean="0">
              <a:ln>
                <a:noFill/>
              </a:ln>
              <a:solidFill>
                <a:schemeClr val="tx1"/>
              </a:solidFill>
              <a:effectLst/>
              <a:latin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endParaRPr>
          </a:p>
        </p:txBody>
      </p:sp>
      <p:pic>
        <p:nvPicPr>
          <p:cNvPr id="1026" name="obrázek 3"/>
          <p:cNvPicPr>
            <a:picLocks noChangeAspect="1" noChangeArrowheads="1"/>
          </p:cNvPicPr>
          <p:nvPr/>
        </p:nvPicPr>
        <p:blipFill>
          <a:blip r:embed="rId2" cstate="print"/>
          <a:srcRect/>
          <a:stretch>
            <a:fillRect/>
          </a:stretch>
        </p:blipFill>
        <p:spPr bwMode="auto">
          <a:xfrm>
            <a:off x="395536" y="260648"/>
            <a:ext cx="5745163" cy="1404937"/>
          </a:xfrm>
          <a:prstGeom prst="rect">
            <a:avLst/>
          </a:prstGeom>
          <a:solidFill>
            <a:srgbClr val="FFFFFF"/>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oubor:Boulevard du Temple by Daguerre.jpg">
            <a:hlinkClick r:id="rId2"/>
          </p:cNvPr>
          <p:cNvPicPr>
            <a:picLocks noChangeAspect="1" noChangeArrowheads="1"/>
          </p:cNvPicPr>
          <p:nvPr/>
        </p:nvPicPr>
        <p:blipFill>
          <a:blip r:embed="rId3" cstate="print"/>
          <a:srcRect/>
          <a:stretch>
            <a:fillRect/>
          </a:stretch>
        </p:blipFill>
        <p:spPr bwMode="auto">
          <a:xfrm>
            <a:off x="755576" y="260648"/>
            <a:ext cx="7620000" cy="5476875"/>
          </a:xfrm>
          <a:prstGeom prst="rect">
            <a:avLst/>
          </a:prstGeom>
          <a:noFill/>
        </p:spPr>
      </p:pic>
      <p:sp>
        <p:nvSpPr>
          <p:cNvPr id="3" name="Obdélník 2"/>
          <p:cNvSpPr/>
          <p:nvPr/>
        </p:nvSpPr>
        <p:spPr>
          <a:xfrm>
            <a:off x="396456" y="5805264"/>
            <a:ext cx="8280000" cy="738664"/>
          </a:xfrm>
          <a:prstGeom prst="rect">
            <a:avLst/>
          </a:prstGeom>
        </p:spPr>
        <p:txBody>
          <a:bodyPr>
            <a:spAutoFit/>
          </a:bodyPr>
          <a:lstStyle/>
          <a:p>
            <a:r>
              <a:rPr lang="cs-CZ" sz="1400" i="1" dirty="0" smtClean="0"/>
              <a:t>„</a:t>
            </a:r>
            <a:r>
              <a:rPr lang="cs-CZ" sz="1400" i="1" dirty="0" err="1" smtClean="0"/>
              <a:t>Boulevard</a:t>
            </a:r>
            <a:r>
              <a:rPr lang="cs-CZ" sz="1400" i="1" dirty="0" smtClean="0"/>
              <a:t> </a:t>
            </a:r>
            <a:r>
              <a:rPr lang="cs-CZ" sz="1400" i="1" dirty="0" err="1" smtClean="0"/>
              <a:t>du</a:t>
            </a:r>
            <a:r>
              <a:rPr lang="cs-CZ" sz="1400" i="1" dirty="0" smtClean="0"/>
              <a:t> Temple“, </a:t>
            </a:r>
            <a:r>
              <a:rPr lang="cs-CZ" sz="1400" dirty="0" smtClean="0"/>
              <a:t>kterou vyfotografoval </a:t>
            </a:r>
            <a:r>
              <a:rPr lang="cs-CZ" sz="1400" dirty="0" err="1" smtClean="0"/>
              <a:t>Daguerre</a:t>
            </a:r>
            <a:r>
              <a:rPr lang="cs-CZ" sz="1400" dirty="0" smtClean="0"/>
              <a:t> na konci roku 1838 v Paříži, byla první fotografií s člověkem; fotografie zobrazuje rušnou ulici, ale kvůli více než desetiminutové expozici jsou pohybující se objekty rozmazané. Výjimku tvoří muž, který si nechává čistit boty.</a:t>
            </a:r>
            <a:endParaRPr lang="cs-CZ"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332656"/>
            <a:ext cx="8280000" cy="1200329"/>
          </a:xfrm>
          <a:prstGeom prst="rect">
            <a:avLst/>
          </a:prstGeom>
        </p:spPr>
        <p:txBody>
          <a:bodyPr>
            <a:spAutoFit/>
          </a:bodyPr>
          <a:lstStyle/>
          <a:p>
            <a:r>
              <a:rPr lang="cs-CZ" dirty="0" err="1" smtClean="0"/>
              <a:t>Daguerre</a:t>
            </a:r>
            <a:r>
              <a:rPr lang="cs-CZ" dirty="0" smtClean="0"/>
              <a:t> osobně věnoval jedno své zátiší z roku 1839 - tedy ve stejném roce, kdy byla daguerrotypie patentována - s motivem uměleckého ateliéru a s vlastnoručním věnováním kancléři </a:t>
            </a:r>
            <a:r>
              <a:rPr lang="cs-CZ" dirty="0" err="1" smtClean="0"/>
              <a:t>Metternichovi</a:t>
            </a:r>
            <a:r>
              <a:rPr lang="cs-CZ" dirty="0" smtClean="0"/>
              <a:t>. </a:t>
            </a:r>
            <a:r>
              <a:rPr lang="cs-CZ" b="1" dirty="0" smtClean="0"/>
              <a:t>Dnes je majetkem zámku Kynžvart.</a:t>
            </a:r>
            <a:endParaRPr lang="cs-CZ" b="1" dirty="0"/>
          </a:p>
        </p:txBody>
      </p:sp>
      <p:pic>
        <p:nvPicPr>
          <p:cNvPr id="50178" name="Picture 2" descr="http://www.kynzvart.cz/images/pribe08-2.jpg"/>
          <p:cNvPicPr>
            <a:picLocks noChangeAspect="1" noChangeArrowheads="1"/>
          </p:cNvPicPr>
          <p:nvPr/>
        </p:nvPicPr>
        <p:blipFill>
          <a:blip r:embed="rId2" cstate="print"/>
          <a:srcRect/>
          <a:stretch>
            <a:fillRect/>
          </a:stretch>
        </p:blipFill>
        <p:spPr bwMode="auto">
          <a:xfrm>
            <a:off x="1835696" y="1700808"/>
            <a:ext cx="5708884" cy="42484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délník 2"/>
          <p:cNvSpPr>
            <a:spLocks noChangeArrowheads="1"/>
          </p:cNvSpPr>
          <p:nvPr/>
        </p:nvSpPr>
        <p:spPr bwMode="auto">
          <a:xfrm>
            <a:off x="468313" y="188913"/>
            <a:ext cx="8278812" cy="2584450"/>
          </a:xfrm>
          <a:prstGeom prst="rect">
            <a:avLst/>
          </a:prstGeom>
          <a:noFill/>
          <a:ln w="9525">
            <a:noFill/>
            <a:miter lim="800000"/>
            <a:headEnd/>
            <a:tailEnd/>
          </a:ln>
        </p:spPr>
        <p:txBody>
          <a:bodyPr>
            <a:spAutoFit/>
          </a:bodyPr>
          <a:lstStyle/>
          <a:p>
            <a:r>
              <a:rPr lang="cs-CZ" dirty="0"/>
              <a:t>Anglický fyzik </a:t>
            </a:r>
            <a:r>
              <a:rPr lang="cs-CZ" b="1" dirty="0" err="1"/>
              <a:t>Wiliam</a:t>
            </a:r>
            <a:r>
              <a:rPr lang="cs-CZ" b="1" dirty="0"/>
              <a:t> Henry Fox </a:t>
            </a:r>
            <a:r>
              <a:rPr lang="cs-CZ" b="1" dirty="0" err="1"/>
              <a:t>Talbot</a:t>
            </a:r>
            <a:r>
              <a:rPr lang="cs-CZ" dirty="0"/>
              <a:t> se pustil jinou cestou. Kus papíru natřel slabým roztokem soli a usušil. Pak ho natřel ještě slabým roztokem dusičnanu stříbrného a opět usušil. Tím na papíru vznikla vrstvička chloridu stříbrného. Pak </a:t>
            </a:r>
            <a:r>
              <a:rPr lang="cs-CZ" b="1" dirty="0" err="1"/>
              <a:t>Talbot</a:t>
            </a:r>
            <a:r>
              <a:rPr lang="cs-CZ" dirty="0"/>
              <a:t> takto připravený papír asi půl hodiny exponoval. Následovalo ustálení v jodidu draselném. Později pak objevil, že když přidá kyselinu duběnkovou, papír se stane na světlo mnohem citlivější a expozice se tak znatelně zkrátí. Pozitiv se pak zhotovil tak, že se negativ položil na další, stejným způsobem připravený papír a osvětlil na slunci. Pak se stejným způsobem vyvolal a ustálil. Tak vznikla roku 1839 </a:t>
            </a:r>
            <a:r>
              <a:rPr lang="cs-CZ" b="1" dirty="0" smtClean="0"/>
              <a:t>kalotypie</a:t>
            </a:r>
            <a:r>
              <a:rPr lang="cs-CZ" dirty="0"/>
              <a:t>.</a:t>
            </a:r>
          </a:p>
        </p:txBody>
      </p:sp>
      <p:pic>
        <p:nvPicPr>
          <p:cNvPr id="9219" name="Picture 3" descr="C:\Documents and Settings\PC014\Plocha\4.jpg"/>
          <p:cNvPicPr>
            <a:picLocks noChangeAspect="1" noChangeArrowheads="1"/>
          </p:cNvPicPr>
          <p:nvPr/>
        </p:nvPicPr>
        <p:blipFill>
          <a:blip r:embed="rId2" cstate="print"/>
          <a:srcRect/>
          <a:stretch>
            <a:fillRect/>
          </a:stretch>
        </p:blipFill>
        <p:spPr bwMode="auto">
          <a:xfrm>
            <a:off x="539552" y="2924944"/>
            <a:ext cx="3581214" cy="2880000"/>
          </a:xfrm>
          <a:prstGeom prst="rect">
            <a:avLst/>
          </a:prstGeom>
          <a:noFill/>
          <a:ln w="9525">
            <a:noFill/>
            <a:miter lim="800000"/>
            <a:headEnd/>
            <a:tailEnd/>
          </a:ln>
        </p:spPr>
      </p:pic>
      <p:sp>
        <p:nvSpPr>
          <p:cNvPr id="9220" name="AutoShape 5" descr="data:image/jpeg;base64,/9j/4AAQSkZJRgABAQAAAQABAAD/2wCEAAkGBhQSERUUEhQVFBUWGRgaGBcYGRgfHBsfHBgcHRscGBkaHCYeGRwjGRgYHy8gIycpLCwsFx4xNTAqNiYrLCkBCQoKDgwOGg8PGikkHBwsLyksKSwsKSksKSkpKSksKSksKSwtLCksLCksLCwpKSwpLCksLiwsLCkpKSwsLCwpLP/AABEIAI8AsAMBIgACEQEDEQH/xAAbAAACAwEBAQAAAAAAAAAAAAAEBQIDBgEHAP/EAEIQAAECAwUEBgcGBQQDAQAAAAECEQADIQQSMUFRBSJhcROBkaHR8AYUMlJyscEjQlNi0uEVM0OSsiSCwvFjc6IW/8QAGQEBAQEBAQEAAAAAAAAAAAAAAQACAwUE/8QAIBEBAAICAgMBAQEAAAAAAAAAAAECAxETMRIhMlFBIv/aAAwDAQACEQMRAD8A9bm2kJqoqqoij+Rh8oq/isvNSu+OWxBKSzPeLPhnC8SQQC1cyHEeNkyWrOofbWlZj2YJ2xKP3ldioiduShipXYrwgeXY0jKB7WhKRgA3CMctmvCpiNtyiHvKwfA+EcG2ZXvK7FeEK7Eb152YKKW4KqCev5xfLFW8MRQ9zRctlx1Fr29JTUqUOox3/wDQSc1q7DnAk2QDkG8+euK5NmTdYpFBoPOkHLY8dTRW2pTe2exXhEU7blEtfVrgfCFUqU1Gwpl1fOLFycOHb5wh5rLiqZna0r3ldivCKZ3pDJSHKlNyPyioNERLFXA8/vFy2HHUQdtylAby68C/XHP49K95fYYGVKGgY/OFy9nlJvJ8835YQctmox1Ov49KIoZnYYl/F0f+TsMJiSMU4FqcB3ZwRZrRewctrj3Zxc1lx1MDthAP3+wxIbZR+eBFhxxiAWVDFuoHPQ6hxBzWXHUYrbSPznzziuZtxOSZh7PGKlM/OPiWinNYxSqyXtxBxTODcP3g+zTr6ULF4BWSuRxGWEIrUosWNMO/WHOzVPLl+cjHTFkm06ljJSIjcB9sTCJRKSxv+MVIT2MP3gjap+zPxV7T8oHSaDkPkIxm+jT5W3opmGJmOKEcttFAU00ByOkSqXpvIqgvkbqm/wBpi9dqO6tLAEBagcQ1F9bF/wDbAO0ULS5vAH20gV3k1Dk53XpwzgizqCgVB6XVpB0I3g2mIr9IZa0b/Xz9Igssp+o/SKrHMyxugCmWYfiQ3ZFk9IUkp18064BpGYLqgokkGjZPkW8Yvu98VS95PnH6Victbh88DzziSuUht3TDlFunZFM+WcdMX05RdMRuk0ph+0Qcm4RVZVOK5eQ+sSCc3iuUGVzpwiK6ZLcv1Nkf+o+RJAqwfD6xJcpzHVnTOnhCnykg4wMZV1RL0o/XnF4VHDk+dDB6SS5biB56mD1bz1xYhbFjlnAtsWADz81yjM6ML58sFBzpDDZivspWdPGEq5h6Mg0cZZQ22GlpEkO7Jx/ujvg7YydLrX7CqPVX1gGSmg5PBW0lNLVzMCycByEGb6GP5SWOcdSnjEHcxaDHJuSvaKbtfd3g9MMusOIF2QbiSDXollO7gULDpI4Bw0GbWF5ks+ujAVfIvC2UQqalKmAmi7R8UuUuT90YNrCf4PkqKFMfhLf3J+qeyDir9/HlC6am+EuaqF0nRSS/+SfLwXLW6UkJ0fgcCDxcNGStkLN46EOOecSdlke9XsiExJuOBUFxl5pEbSbyAQahlBuGIHfDsCsjFMmZikgunvESTOBF4Veoiq0zrpCjhgrhoeov3RB1KSzaU7PIiKUgjs7vPdElTDVsw75OzeEVdJRsf+tIiLlKoxxFD4x9NMDpOYZ/nSKlzCMWhAkzR586xEzHgUzmbvMSlzXxbHKJJkVga2oLFjBJrAtqclPPCMtQHt9pKEk40MaH0emPZpB/KPrGX2qtPREFQfQY9gjT+jI/0tn+EfWO+Dtzy/MJbWDylN731MCSjup5CC9pq+zPx+MCoSGAwoIM/wBLH8poieMRSKiLFzN0nTLzxjlENTIeZKBJ7Pr8/lGNtKlqXMSld5UvfQbrXlSy7gZbt8ADTjGutNEXSreO6K0c4kDNiSeqEO1kDppJlKZbEhzu3ZeN7V6DXthaqOBvXmLhaUzUZVbeA0ct/dFsiaHUMlC+OPvdbgH/AHQtss+7LQELBKCpmwTerdGNGwJ4aQZJWg4AFiaZgnFqUf6RnRNQpjllAsqZddOQLjkcq6RUJ3VAy7cXpLUdPnDoD7O6QQ7h3AYbo0Go5xJU1RMCy1LUN4XR29ukR9aSksVpfR3PYHMI0KUsx9KVXlA3rJOEuYdKXQetREWS5E44CWgcSVHuYRJchRwDUjs1Ybep1t4RH1AukmYp61SyXqCAQHwDtzjv8Gku5QFHVRKuOcOwXy9qyT7Jv/CCrzzi1FqmKO5IV8S2SPGGcuSEBkgJGgAHyix4totTInn2ihONBXvMDr2cFKTfWtT82fiHbXKGs6cADUYa1gVFtQo8Q+UBRtOy5QSxpQsMsNBwpwh1sYASJIGASPkYTWu1ggshSscjDrY38iTRt0U0oY7Ye5c8nSray2kqJ94/MwDJUCx4CLPSktZlfGP8op2XOvS0nEt5eM5o3ZqnyJC69fnzwgD+JdIQEvdJ0xSnPkVNFe2tpmUAzBziWLZ4HEn6QHLlSuiSuZMUSAwBVUlnUWwxJbgIxFWhdomuvePsgByQA6n1Naf5DWEtq2vdB6MpmMSWcEHUXsAX0dsItkIlos6lqYrU5BZRa810Aswb/jGds19TsC5UQARlgmh9mleuNa21A9G1yU3SkiYZh3CABiLovk7xAAh7YLLOcnowkaqmY9QHLGMlM2RPmTVykhF4Jvl1hsQPbJoq9QdfONL6OekUyYDKKQFy0qUorCyVBJYkAUcOHrm8M1/FJiiwzWqqUCxLJST2FWkTVskE761q1AN0Yu+7XvjqrSS4E1O6VAlCU0IS9HJ5Nxjktd4e2tW6FCoAxYiifh+cc5iQJ/hcvNN74io/5FokiahBZ0p4BhywxgVIkC9f9kFgpZUx1YkspiKtGatnpmJa1JRZpbpLO7g//OHjFFZkdtVM2ih6KeuACi+FKDy8EptLhghXYw7+cY2X6czlrACEJFCQxdqEtV/ZjdKXjp2+aRqa6E+gk2Yv3GatT9IhLtCi4vIBDO1WcUd4tmTlOrBnpybPv7IRr22hU0oloMxaKOKcxe05loNI4nSiUOpayDkAKvlhnFdmswUHUmYPiUP+PyhTaNqXXSuQtsSwURWuKQcz1QPKMmhElSSdOkHJo1o6aQSUDIQHbdqdEWEtS3FCkU7hA42rT+Wsj4VeFYqmbSQSCFTUUO6AoA8SGywjGihafSNZG7JOeSj9I1uw1vZ5BIYlAJGlMIya9sBKVMVLcfeKgRTWNV6PqezSCfcHyMdsPbnl6Aelaf8ASq/9iP8AOEuwrcgBQK82cS1ni1M2IMN/TSUpVjWlJYlaKuzb+rH5RgbJtApJlEhCklRegN6jhTkO9MD96NXjdmqfLRbassufMlXVqWu+lgpBACRVQS6QkEsMT3RdaLYVWcS0tfdlLQEkC6XUUAkOASlIdgQdMc9Ntk5PSMQSUgBSSbzFW8E5pcZthzguVb0ps9xF1R6NKQSyTQ1LOzhmLKegpGOmtCLXfWhlicpRa8sgVNAFe0QHKXwyDQjtWy1AG9NXiMgGY6mruHcNhB1gXMvOvBqVL1YVSWOuTc4ntOVSgFSPmPpFswV7CP2q1KUFIKBeUsXyXLAAE1JLUqIK2RKULTcksi+l7zhRa7eCScMBebU8mRTklIfm2hqR8oe+js4ymWlKV3cMb4cMoKScU4HNnxrDJk+lickUnSxU06MAM/ANg3fELUiYo1my3+DqqKcnhMq2qJN0hVS6apUOF1TNTTR8A8BS9qqExIIUlRIYGj8eTt+8XY0dIsJJVe6B8CVIDZ0AYsamobrgK32cH2hKc43AX4Uw5BsIunX5amUtLnRJU3DEAmvVFibSGIZ3OJqeyrwIt2RKlS5yVqF4ZpAoQQQcVUNdI9FscxPQoUHLpDPiWADls4w9rsZVSWhRO8RdS6q46EB+NO6GlhJTZkJmEKVLWpJJCk0O8UgKAJa8N4Uin2zaNjdv7STLKZYUQuYWJJ9kHN/pwyi30b2PLs6CLwUVqe+KXhgAHOIL0rjGOsKZcxRVPnLdxUsxYYvWgA0c0aHsizXU/ZF/u0qCfdKAreP5UmjVaH0pj+G20p4QvdcZ+eEJl2okl1QPatphx0iVJZwFVKaY7yQwH5QkkZmAujUWuKSrNiWNcBRxePuhyM2i0YjR9InM3Gj/ALdkVT9pXSMSM+zz3wk9amIopCg5GVCdARTvpDKds1QTeXMZ6ME5tWpLRmYOl6bUZgoXcF/GNpsQNZ5IPu+MYyzpQElIvHNyz4Uw/wCo2exv5Mn4foY3i7csnRR6eqawrNfbl4Gv8yPNrKhlJW7EpydSrpDXlLPsuMMY9O9N7H0ljUl2daK8lRkJPoxeZ1l7qUkhgDdFCAxrQdYeG86lvHP+VVi2ebhmBIIIUwKnYj2Xdg5NdKdkbTZBNDBXSKUfZloN7APUlm6iA4rDn1SZJlmWlKSilVK3mreJJYOA1ecK7IQJK0p9q+gTBRwgpUwI92+Pk8cttbL7TMMshvsEu4SHUw0JIKTmXq3ZE7VbVpnEXwpF2jgPUFqiorXi0DbQmpcgJYBWGbPTFqhs20iGyln1iWVB7z4lwykG7jnh2cY3orbVJEq4JgJFLzAXqdYBrFc6/NmkoTMJxIuMRxF32Qx6mxg+13VWhIIDXjSooBerqWp1RcLbOXMElLVVdCWzqMS5G7idIkElSJglvNXVwBLUEKJGrkuA7YYMNBFNntswLuocPmlYuB2qoKO6MBQuXzwJ9slS5RYKMxQJBLJCHaoCVJJUMakh2ODQrInTlKlgKmKUykgAPRQr+UAcWZoUezNlqCbywoEVJFAf7xU8n56RlMmqZb0d1FuqpYnk44QgttrXfKFpurTjV6twNH64u2c61jEFRAfmXrrQGDSaOy7YISU0qXBQHA0G+QKctYabFWKlawq9g6kqL8iHTunDAsIQ2WzKJmXUgyUqJvFKb5IdhebUh8AKwZswM7hIYkhiDdypdokcMXMZlmYh9tDZksTFqk3VJI3pdDcOLo4HMZPCELZRrcLEEbwHEVA/eHu0StYQEPf3qJqctGcBjWBzsKeofaTymrEElTFnapZzGoUSUL9IZqTRlkkAAh8gBRmpklmByg82i8Ly7MpJq6hu0Zmd3chySXOQEWDZ0mTdUqWZii5BUPklLAdbxTabV0hAQliHZnJqNBjGt+ktslsDm5NL5pXhoA2IAwSne1MFm0Pd6RLAA1BcDWtaCjku5cBoUzNlm8EKN0sFKx3AcCo4dXKHuzZKZRAL6bx3/wApAHs93bGZUuSbAXLZ605DTPV+EbPY4+xk/D9DGVm2lywLO9Up0/MupwbCNVsY/YSvh8Y3j7csnQT0oP8Apj8af8oVIGDaYftnDb0mD2dXxJ/yhXZJe71D5cozk7ap8mHROOY4RTLs6LrMlTu9BV8cIukqYRVIG+fOccipVsaSf6Mv+0RnpGzgNoAXd0FV0MWa4TyYP3RsWio2RBVfKU3ma81W0fSGJW2Cn2ZXrBowSZrFIJrdLBsqUc/vF3o/tBPrKVKZJUFVdLAqSzitG41DmNpN2fLV9xNalxjzbGLE2JHuIw9xPhDs+TCesqkpmIYhRKXah3Xo+hNaU5wHYbTNkK6QMHDbygKKzYgkOzAlnrHoc3YspXtS5ZyqB2RxWyE1YDeu3gwY3aBwXBYYUyh2vKHnU/Zi7QrpRdKlElV1QZ+DGL7BYp0taSmUo3dFS+the743atlgVAS/ADwildmmDAHtR9RFuT5lezrMUOFChW4djQtjU5w3my3DGAihZXdUkgpDuDezerAAFhQO5Lawql7ZmzFlCggXVFJYHqqTni8GpHYi0S5qJyDVk4KbEKDEFhXuhbti0rKgQo1FerWG4mkXWUQ7vjXLLSFu1ZBLNXHzyhgwXbN2cu0TiAshCWvKxbQAHM/vDu12GzSiyZa1ro6jMWLr6kEAHkIM9G5FySS1StSj1AD5DvhVs5TqeZUrrhrXqDfSH2N7kLaJW7uXgCapK7wLanHDWCbVa7q5gABKlOT306outUwXihKRdTQHPqhehBUtnxLREdY0k7xKjiKnLrjc7HP2Er4fGMumz0IGQLdkanY38iVyP1jePtyyT6Q2xLvSiOI+cKpE5IZ6FsIfrlXgxDh3xipWzUH+mmG9ZmdqtoiNSVongZxYi0Jy5wxRs1AwlpHXFnqY9xPnqjHHKm8FxniOiYNRB/qiX9hPnqj5djT+Gnu8IeOR5QBvDh2x0TOI7YMFiR+Gnz1R1VgQf6aPPVDxyPKAXrA1EcNqTrBwsKR/TR55iJepI/DR3eEXHP6vOCw2xOsQNtTx7IbiyJ/DR2DwjhsSfw0dg/TDxyvOCXp0P1vgfOQgK1yJSjeCriz94AV5uDGnNlH4ae79Md9WH4aO79MXgvNh5uyheKukVeOabofnSI+ozAQekUofeCmcjOrj6RuFWUfho7v0xD1Qfho7v0xeEtcjJWC0CUFIW7EuC1NC5wGUJ1S7ilJL09kviMiCMY9FFkAwloHZ+mOiyj8NHd+mLwlckPO0zKVc8h8xq0W7PULxJBbIt8qx6EmyjKWgdn6Y+9VHuI7v0xccrkZJczdN32jQDiY02yQ0qWNAfmYv9XHuI7v0xYiWQ1ABXA/sI1WunObbf//Z"/>
          <p:cNvSpPr>
            <a:spLocks noChangeAspect="1" noChangeArrowheads="1"/>
          </p:cNvSpPr>
          <p:nvPr/>
        </p:nvSpPr>
        <p:spPr bwMode="auto">
          <a:xfrm>
            <a:off x="63500" y="-647700"/>
            <a:ext cx="1676400" cy="1362075"/>
          </a:xfrm>
          <a:prstGeom prst="rect">
            <a:avLst/>
          </a:prstGeom>
          <a:noFill/>
          <a:ln w="9525">
            <a:noFill/>
            <a:miter lim="800000"/>
            <a:headEnd/>
            <a:tailEnd/>
          </a:ln>
        </p:spPr>
        <p:txBody>
          <a:bodyPr/>
          <a:lstStyle/>
          <a:p>
            <a:endParaRPr lang="cs-CZ"/>
          </a:p>
        </p:txBody>
      </p:sp>
      <p:pic>
        <p:nvPicPr>
          <p:cNvPr id="9223" name="Picture 7" descr="Soubor:Talbot - The Footman.jpg">
            <a:hlinkClick r:id="rId3"/>
          </p:cNvPr>
          <p:cNvPicPr>
            <a:picLocks noChangeAspect="1" noChangeArrowheads="1"/>
          </p:cNvPicPr>
          <p:nvPr/>
        </p:nvPicPr>
        <p:blipFill>
          <a:blip r:embed="rId4" cstate="print"/>
          <a:srcRect/>
          <a:stretch>
            <a:fillRect/>
          </a:stretch>
        </p:blipFill>
        <p:spPr bwMode="auto">
          <a:xfrm>
            <a:off x="4791024" y="2924944"/>
            <a:ext cx="3381376" cy="2880000"/>
          </a:xfrm>
          <a:prstGeom prst="rect">
            <a:avLst/>
          </a:prstGeom>
          <a:noFill/>
        </p:spPr>
      </p:pic>
      <p:sp>
        <p:nvSpPr>
          <p:cNvPr id="7" name="Obdélník 6"/>
          <p:cNvSpPr/>
          <p:nvPr/>
        </p:nvSpPr>
        <p:spPr>
          <a:xfrm>
            <a:off x="467544" y="6021288"/>
            <a:ext cx="8280000" cy="307777"/>
          </a:xfrm>
          <a:prstGeom prst="rect">
            <a:avLst/>
          </a:prstGeom>
        </p:spPr>
        <p:txBody>
          <a:bodyPr wrap="square">
            <a:spAutoFit/>
          </a:bodyPr>
          <a:lstStyle/>
          <a:p>
            <a:r>
              <a:rPr lang="cs-CZ" sz="1400" dirty="0" smtClean="0"/>
              <a:t>William Henry Fox </a:t>
            </a:r>
            <a:r>
              <a:rPr lang="cs-CZ" sz="1400" dirty="0" err="1" smtClean="0"/>
              <a:t>Talbot</a:t>
            </a:r>
            <a:r>
              <a:rPr lang="cs-CZ" sz="1400" dirty="0" smtClean="0"/>
              <a:t>: </a:t>
            </a:r>
            <a:r>
              <a:rPr lang="cs-CZ" sz="1400" i="1" dirty="0" err="1" smtClean="0"/>
              <a:t>Komorník</a:t>
            </a:r>
            <a:r>
              <a:rPr lang="cs-CZ" sz="1400" i="1" dirty="0" smtClean="0"/>
              <a:t>, </a:t>
            </a:r>
            <a:r>
              <a:rPr lang="cs-CZ" sz="1400" dirty="0" smtClean="0"/>
              <a:t>1840 je nejstarší snímek lidské postavy na papíře.</a:t>
            </a:r>
            <a:endParaRPr lang="cs-CZ"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délník 1"/>
          <p:cNvSpPr>
            <a:spLocks noChangeArrowheads="1"/>
          </p:cNvSpPr>
          <p:nvPr/>
        </p:nvSpPr>
        <p:spPr bwMode="auto">
          <a:xfrm>
            <a:off x="323850" y="260350"/>
            <a:ext cx="8280400" cy="923330"/>
          </a:xfrm>
          <a:prstGeom prst="rect">
            <a:avLst/>
          </a:prstGeom>
          <a:noFill/>
          <a:ln w="9525">
            <a:noFill/>
            <a:miter lim="800000"/>
            <a:headEnd/>
            <a:tailEnd/>
          </a:ln>
        </p:spPr>
        <p:txBody>
          <a:bodyPr>
            <a:spAutoFit/>
          </a:bodyPr>
          <a:lstStyle/>
          <a:p>
            <a:r>
              <a:rPr lang="cs-CZ" dirty="0"/>
              <a:t>Ta měla oproti daguerrotypii řadu </a:t>
            </a:r>
            <a:r>
              <a:rPr lang="cs-CZ" b="1" dirty="0"/>
              <a:t>výhod</a:t>
            </a:r>
            <a:r>
              <a:rPr lang="cs-CZ" dirty="0"/>
              <a:t>. Především to byla možnost zhotovení neomezeného množství kopií. Retuš se mohla dělat jak na negativu tak na otisku. Lépe se prohlížela, měla teplejší tóny a nebyla tak citlivá na poškrábání. </a:t>
            </a:r>
          </a:p>
        </p:txBody>
      </p:sp>
      <p:pic>
        <p:nvPicPr>
          <p:cNvPr id="10246" name="Picture 6" descr="Soubor:Latticed window at lacock abbey 1835.jpg">
            <a:hlinkClick r:id="rId3"/>
          </p:cNvPr>
          <p:cNvPicPr>
            <a:picLocks noChangeAspect="1" noChangeArrowheads="1"/>
          </p:cNvPicPr>
          <p:nvPr/>
        </p:nvPicPr>
        <p:blipFill>
          <a:blip r:embed="rId4" cstate="print"/>
          <a:srcRect/>
          <a:stretch>
            <a:fillRect/>
          </a:stretch>
        </p:blipFill>
        <p:spPr bwMode="auto">
          <a:xfrm>
            <a:off x="395536" y="1360535"/>
            <a:ext cx="3240360" cy="4228705"/>
          </a:xfrm>
          <a:prstGeom prst="rect">
            <a:avLst/>
          </a:prstGeom>
          <a:noFill/>
        </p:spPr>
      </p:pic>
      <p:sp>
        <p:nvSpPr>
          <p:cNvPr id="6" name="Obdélník 5"/>
          <p:cNvSpPr/>
          <p:nvPr/>
        </p:nvSpPr>
        <p:spPr>
          <a:xfrm>
            <a:off x="323528" y="5733256"/>
            <a:ext cx="8280000" cy="523220"/>
          </a:xfrm>
          <a:prstGeom prst="rect">
            <a:avLst/>
          </a:prstGeom>
        </p:spPr>
        <p:txBody>
          <a:bodyPr wrap="square">
            <a:spAutoFit/>
          </a:bodyPr>
          <a:lstStyle/>
          <a:p>
            <a:r>
              <a:rPr lang="cs-CZ" sz="1400" i="1" dirty="0" smtClean="0"/>
              <a:t>Arkýřové okno v </a:t>
            </a:r>
            <a:r>
              <a:rPr lang="cs-CZ" sz="1400" i="1" dirty="0" err="1" smtClean="0"/>
              <a:t>Lacock</a:t>
            </a:r>
            <a:r>
              <a:rPr lang="cs-CZ" sz="1400" i="1" dirty="0" smtClean="0"/>
              <a:t> </a:t>
            </a:r>
            <a:r>
              <a:rPr lang="cs-CZ" sz="1400" i="1" dirty="0" err="1" smtClean="0"/>
              <a:t>Abbey</a:t>
            </a:r>
            <a:r>
              <a:rPr lang="cs-CZ" sz="1400" i="1" dirty="0" smtClean="0"/>
              <a:t> </a:t>
            </a:r>
            <a:r>
              <a:rPr lang="cs-CZ" sz="1400" dirty="0" smtClean="0"/>
              <a:t>- nejstarší negativ na světě, který pořídil William Fox </a:t>
            </a:r>
            <a:r>
              <a:rPr lang="cs-CZ" sz="1400" dirty="0" err="1" smtClean="0"/>
              <a:t>Talbot</a:t>
            </a:r>
            <a:r>
              <a:rPr lang="cs-CZ" sz="1400" dirty="0" smtClean="0"/>
              <a:t> v srpnu roku 1835.</a:t>
            </a:r>
            <a:endParaRPr lang="cs-CZ" sz="1400" dirty="0"/>
          </a:p>
        </p:txBody>
      </p:sp>
      <p:pic>
        <p:nvPicPr>
          <p:cNvPr id="10248" name="Picture 8" descr="Soubor:Talbot foto.jpg">
            <a:hlinkClick r:id="rId5"/>
          </p:cNvPr>
          <p:cNvPicPr>
            <a:picLocks noChangeAspect="1" noChangeArrowheads="1"/>
          </p:cNvPicPr>
          <p:nvPr/>
        </p:nvPicPr>
        <p:blipFill>
          <a:blip r:embed="rId6" cstate="print"/>
          <a:srcRect/>
          <a:stretch>
            <a:fillRect/>
          </a:stretch>
        </p:blipFill>
        <p:spPr bwMode="auto">
          <a:xfrm>
            <a:off x="3844759" y="1340768"/>
            <a:ext cx="4687681" cy="3240360"/>
          </a:xfrm>
          <a:prstGeom prst="rect">
            <a:avLst/>
          </a:prstGeom>
          <a:noFill/>
        </p:spPr>
      </p:pic>
      <p:sp>
        <p:nvSpPr>
          <p:cNvPr id="8" name="Obdélník 7"/>
          <p:cNvSpPr/>
          <p:nvPr/>
        </p:nvSpPr>
        <p:spPr>
          <a:xfrm>
            <a:off x="3716545" y="4705399"/>
            <a:ext cx="3231719" cy="307777"/>
          </a:xfrm>
          <a:prstGeom prst="rect">
            <a:avLst/>
          </a:prstGeom>
        </p:spPr>
        <p:txBody>
          <a:bodyPr wrap="none">
            <a:spAutoFit/>
          </a:bodyPr>
          <a:lstStyle/>
          <a:p>
            <a:r>
              <a:rPr lang="cs-CZ" sz="1400" i="1" dirty="0" smtClean="0"/>
              <a:t>Truhlář v </a:t>
            </a:r>
            <a:r>
              <a:rPr lang="cs-CZ" sz="1400" i="1" dirty="0" err="1" smtClean="0"/>
              <a:t>Lacocku</a:t>
            </a:r>
            <a:r>
              <a:rPr lang="cs-CZ" sz="1400" dirty="0" smtClean="0"/>
              <a:t>, kalotypie, cca 1843</a:t>
            </a:r>
            <a:endParaRPr lang="cs-CZ"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95536" y="188640"/>
            <a:ext cx="8280000" cy="1200329"/>
          </a:xfrm>
          <a:prstGeom prst="rect">
            <a:avLst/>
          </a:prstGeom>
        </p:spPr>
        <p:txBody>
          <a:bodyPr wrap="square">
            <a:spAutoFit/>
          </a:bodyPr>
          <a:lstStyle/>
          <a:p>
            <a:r>
              <a:rPr lang="cs-CZ" dirty="0"/>
              <a:t>N</a:t>
            </a:r>
            <a:r>
              <a:rPr lang="cs-CZ" dirty="0" smtClean="0"/>
              <a:t>ejvýznamnějším vynálezem </a:t>
            </a:r>
            <a:r>
              <a:rPr lang="cs-CZ" b="1" dirty="0" err="1" smtClean="0"/>
              <a:t>Scotta</a:t>
            </a:r>
            <a:r>
              <a:rPr lang="cs-CZ" b="1" dirty="0" smtClean="0"/>
              <a:t> </a:t>
            </a:r>
            <a:r>
              <a:rPr lang="cs-CZ" b="1" dirty="0" err="1" smtClean="0"/>
              <a:t>Archera</a:t>
            </a:r>
            <a:r>
              <a:rPr lang="cs-CZ" b="1" dirty="0" smtClean="0"/>
              <a:t> </a:t>
            </a:r>
            <a:r>
              <a:rPr lang="cs-CZ" dirty="0" smtClean="0"/>
              <a:t>byl tzv. "mokrý" kolodiový proces</a:t>
            </a:r>
            <a:r>
              <a:rPr lang="cs-CZ" dirty="0"/>
              <a:t>.</a:t>
            </a:r>
            <a:r>
              <a:rPr lang="cs-CZ" dirty="0" smtClean="0"/>
              <a:t> Ten zajistil tvorbu kvalitního negativu umožňujícího dokonalou reprodukci fotografií. Velmi rychle tak nahradil předešlé postupy (daguerrotypii a především kalotypii). </a:t>
            </a:r>
            <a:endParaRPr lang="cs-CZ" dirty="0"/>
          </a:p>
        </p:txBody>
      </p:sp>
      <p:pic>
        <p:nvPicPr>
          <p:cNvPr id="11271" name="Picture 7" descr="Soubor:Frederick Scott Archer.jpg">
            <a:hlinkClick r:id="rId2"/>
          </p:cNvPr>
          <p:cNvPicPr>
            <a:picLocks noChangeAspect="1" noChangeArrowheads="1"/>
          </p:cNvPicPr>
          <p:nvPr/>
        </p:nvPicPr>
        <p:blipFill>
          <a:blip r:embed="rId3" cstate="print"/>
          <a:srcRect/>
          <a:stretch>
            <a:fillRect/>
          </a:stretch>
        </p:blipFill>
        <p:spPr bwMode="auto">
          <a:xfrm>
            <a:off x="467544" y="1556792"/>
            <a:ext cx="3168352" cy="4418093"/>
          </a:xfrm>
          <a:prstGeom prst="rect">
            <a:avLst/>
          </a:prstGeom>
          <a:noFill/>
        </p:spPr>
      </p:pic>
      <p:sp>
        <p:nvSpPr>
          <p:cNvPr id="8" name="Obdélník 7"/>
          <p:cNvSpPr/>
          <p:nvPr/>
        </p:nvSpPr>
        <p:spPr>
          <a:xfrm>
            <a:off x="395536" y="6165304"/>
            <a:ext cx="4572000" cy="307777"/>
          </a:xfrm>
          <a:prstGeom prst="rect">
            <a:avLst/>
          </a:prstGeom>
        </p:spPr>
        <p:txBody>
          <a:bodyPr>
            <a:spAutoFit/>
          </a:bodyPr>
          <a:lstStyle/>
          <a:p>
            <a:r>
              <a:rPr lang="cs-CZ" sz="1400" dirty="0" err="1" smtClean="0"/>
              <a:t>Frederick</a:t>
            </a:r>
            <a:r>
              <a:rPr lang="cs-CZ" sz="1400" dirty="0" smtClean="0"/>
              <a:t> </a:t>
            </a:r>
            <a:r>
              <a:rPr lang="cs-CZ" sz="1400" dirty="0" err="1" smtClean="0"/>
              <a:t>Scott</a:t>
            </a:r>
            <a:r>
              <a:rPr lang="cs-CZ" sz="1400" dirty="0" smtClean="0"/>
              <a:t> </a:t>
            </a:r>
            <a:r>
              <a:rPr lang="cs-CZ" sz="1400" dirty="0" err="1" smtClean="0"/>
              <a:t>Archer</a:t>
            </a:r>
            <a:r>
              <a:rPr lang="cs-CZ" sz="1400" dirty="0" smtClean="0"/>
              <a:t> – autoportrét z roku 1855.</a:t>
            </a:r>
            <a:endParaRPr lang="cs-CZ" sz="1400" dirty="0"/>
          </a:p>
        </p:txBody>
      </p:sp>
      <p:pic>
        <p:nvPicPr>
          <p:cNvPr id="11273" name="Picture 9" descr="Soubor:Sparrow1.JPG">
            <a:hlinkClick r:id="rId4"/>
          </p:cNvPr>
          <p:cNvPicPr>
            <a:picLocks noChangeAspect="1" noChangeArrowheads="1"/>
          </p:cNvPicPr>
          <p:nvPr/>
        </p:nvPicPr>
        <p:blipFill>
          <a:blip r:embed="rId5" cstate="print"/>
          <a:srcRect/>
          <a:stretch>
            <a:fillRect/>
          </a:stretch>
        </p:blipFill>
        <p:spPr bwMode="auto">
          <a:xfrm>
            <a:off x="4644008" y="1844824"/>
            <a:ext cx="3672408" cy="4532801"/>
          </a:xfrm>
          <a:prstGeom prst="rect">
            <a:avLst/>
          </a:prstGeom>
          <a:noFill/>
        </p:spPr>
      </p:pic>
      <p:sp>
        <p:nvSpPr>
          <p:cNvPr id="10" name="Obdélník 9"/>
          <p:cNvSpPr/>
          <p:nvPr/>
        </p:nvSpPr>
        <p:spPr>
          <a:xfrm>
            <a:off x="4536504" y="1340768"/>
            <a:ext cx="4572000" cy="307777"/>
          </a:xfrm>
          <a:prstGeom prst="rect">
            <a:avLst/>
          </a:prstGeom>
        </p:spPr>
        <p:txBody>
          <a:bodyPr>
            <a:spAutoFit/>
          </a:bodyPr>
          <a:lstStyle/>
          <a:p>
            <a:r>
              <a:rPr lang="en-US" sz="1400" dirty="0" smtClean="0"/>
              <a:t>Frederick Scott Archer: </a:t>
            </a:r>
            <a:r>
              <a:rPr lang="en-US" sz="1400" i="1" dirty="0" smtClean="0"/>
              <a:t>Sparrow House</a:t>
            </a:r>
            <a:r>
              <a:rPr lang="en-US" sz="1400" dirty="0" smtClean="0"/>
              <a:t>, 1857</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délník 1"/>
          <p:cNvSpPr>
            <a:spLocks noChangeArrowheads="1"/>
          </p:cNvSpPr>
          <p:nvPr/>
        </p:nvSpPr>
        <p:spPr bwMode="auto">
          <a:xfrm>
            <a:off x="395288" y="260350"/>
            <a:ext cx="8280400" cy="3140075"/>
          </a:xfrm>
          <a:prstGeom prst="rect">
            <a:avLst/>
          </a:prstGeom>
          <a:noFill/>
          <a:ln w="9525">
            <a:noFill/>
            <a:miter lim="800000"/>
            <a:headEnd/>
            <a:tailEnd/>
          </a:ln>
        </p:spPr>
        <p:txBody>
          <a:bodyPr>
            <a:spAutoFit/>
          </a:bodyPr>
          <a:lstStyle/>
          <a:p>
            <a:r>
              <a:rPr lang="cs-CZ"/>
              <a:t>Nový proces měl opět řadu výhod. Zejména to byla vysoká citlivost, takže osvit trval několik vteřin, což dávalo větší možnost fotografovat osoby. Cena byla jednou desetinou ceny daguerrotypie. Jeho rozšíření pomohlo i to, že nebyl patentován. Zůstávala však jedna nevýhoda. Byl to "mokrý" proces, desky musely být připravovány na místě. A tak se objevilo množství fotografických stanů a karavanů.</a:t>
            </a:r>
          </a:p>
        </p:txBody>
      </p:sp>
      <p:sp>
        <p:nvSpPr>
          <p:cNvPr id="12291" name="AutoShape 6" descr="data:image/jpeg;base64,/9j/4AAQSkZJRgABAQAAAQABAAD/2wCEAAkGBhQSERUUExQVFRUWFxUXGBgYGBcXFxcXGhoXGBcaFxgcGyYeHhojGRgUHzAgJSgpLCwsFR4xNTAqNSYrLCkBCQoKDgwOFw8PFCkcFBgpKSkpKSkpKSkpKSkpLCkpKSkpKSkpKSkpKSkpKSksKSkpLCksLCwsKSksKSkpKSkpKf/AABEIAPEA0QMBIgACEQEDEQH/xAAbAAABBQEBAAAAAAAAAAAAAAAGAAIDBAUBB//EAEoQAAECBAMEBQcJBgQFBQAAAAECEQADITEEEkEFIlFhBgdxgZETMkKTobHRFBdSU3KyweHwFSNUVXTxJCU1YjM0Y4OSFkSCosL/xAAZAQEBAQEBAQAAAAAAAAAAAAAAAQIEAwX/xAAiEQEBAAEFAQEAAgMAAAAAAAAAAQIREjEyUQMhEyJBQnH/2gAMAwEAAhEDEQA/ADPB4PDS8Lhf8JhlFWHkqJVKQSSUJerQ8Kw/8FhPUo+EcV/y2C/pZH3REIjyturcidJw/wDBYT1KPhDj8n/gsJ6lHwitHYm6mkTn5P8AwWE9Sj4Rx8P/AAWE9Sj4RC8NJibr6aRNmw/8FhPUo+EcMzD/AMFhPUo+EQQ0w3X00iwZsj+CwfqUfCOeWw/8FhPUo+EV1Q2G6+mkWF4nDgEnBYMAf9JA/CM7/wBRYVQHk8HgVEkgNKSfNbNYaOIy+lW2kSZbKCVqLFKFa1oSOAIgElbbIXmJWliVASyEhK7EsXdJDbsYy+ln+W5hK9Ql7TSa/s7BAEEj90l7OHDU8Yty8dIo+Cwb8BJSe3SB/YO1VTARMYTEllCgYgBwwJo+p4xrKS1QA9h+cWZ31Ns8XvlMj+BwfqUfCBzpV0ul4VSAjZ+BVmBO9JGhA07Y2CYBusY70n7K/eIZZ5ScmOMtP+c8fy3Z/qYXznj+W7P9TASY5GP5MvXpsxG/znj+W7P9THfnPH8t2f6mAeFD+TL02Yjf5zx/Ldn+pjo6zh/Ldn+pgHjoh/Jl6bMfBx85o/luz/UwvnNH8t2f6mAgR2H8mXpsx8G46zB/Ldn+p/ON/oR0ql43Gow8zAYFCVBZJTJTm3UlQZ3GkeViDPqh/wBVlfZm/cVGsc8rZ+s5YzRgeQR9BH/imFD3hR1avB7If+Wwf9LI+4IrgRn7X6Sy8PLwCJjgKwclWYV9EABu4xeQp6x45cvScHmOgxFicQmWhS1FgkEnsF4gTtWWZPls37vLmzEEU7LxlVxo4YzkdI8OUJmeWQEKJAJLORcVrSkXMPiUzE5kKCkmxBBHiIaiTLDWh5MNMENMNUIfDVpehgPPOkmGE7Fp8qryaVJyoLEuyimlQBd60ihhcAqX5YSpgWUhTiXkUkoDu4IJNwzc4MMT0LlqxBnXTQiXopYcuSX3TwjQ+RkSCGQJmRQdCAniyU8rDuePLbXpuAey0ypi2nGaZq1FSiFFyHBZKEpJ8o4cvZoPdn4tC07h80kEEEKSRoUmo74w+j5cCdOEtLyxlBRaWkAJaY7CuZwal4xcR0nTJxC50pAV5Ub2+7Kej0uwFA4reE/C/o+zx5v0u2yjEKRlcZPKJIOm9TxAeJdudNTPk+TQgyySMxcVHAa1MDUoQtXGGtCiQpjmWMtGNHIkyxwJgGR2FHWgEI6I4I7AOgz6oT/msr7M37ioC4M+qH/VZP2Z33FRcO0Zy4rEhQoUdrmE/T1LnZrAH/AyKEtBhhgyEilha1tOUBvWGk/5c38DJ5wT7Cn58PLJDHKARZiKM0c1v969v9YqdMcXkwkzeylQyij5nukdoeseULnKIyuWGjlu4Wg/6xsaMiJbVfO+jMQ3t9kefCMZ39bwn4cJpAa4DkA1AJuWs8eg9GOkGEkysgm5Q7gKBCiWDktdy/sgFl4EkO7fq72ji8KQBX3+9ozLoumr0vpJ0q+TywZYRMVmCSM3mggkEgV/vAcvp7iyp3QAD5uUN2E3aMJeEIu3dDMLIClspQSAFFzyBLdpZhzIjVytSYyPT8H02kKkpmTFCWo0KDvKBtQAO2rwsT04wqQ4mZjSiQXbXRrR5eVaAFr8ac/jDECv6PuhvqbY9FxPWRID5ETFeCR7S/sjNxPWUsj93KSnmpWbsoAIDSmLuysOCVOxYOxd24jxELlV2w6Zt6eZQlZ/3YcZWFXJJenM9kUUSCbaRtHZqQzkJBCiDlclkkijDlrFNZqHHc3f23jGrShkiSSih7RHSHJ8Yt4KRmBAu9OdOyArZOyGFEaisFu8nux0EQqwzuwbu7P13RNVUAj9NE86VlDAnnpXgIclFbe74xJiXAAvcvoXgKBEJomQgtb8YjBilNAjqUwnh8uAaUwZdUX+qyfszfuKgQUIMOqIf5rJ+zN+4qLh2jOXFYUKOwo7nKLenMxk7PJUwGBkFhftEaXRbGhctha4Bd66h9LRj9P0EjZ1SB8hkAsfw1i10TxKUoUGLoQTWjsatyjlt0+le06hzpjis88m908KCg+MD0pDni8avSFJXMfKbFqvSpt40ilMw+UpBJJygkMzE6eDR416zhcRLSRaqeKRVXMvZoaspYU4qI14aDtiYTAkElwS9bnsOnC0ZGIm6P8A20gRJMxmYgJBNg2pYk8OcTzUIKHAKZmUOCMooou3EkZdNIqSZNmubPmBfkRFyXLWcq15plfpEqIoLvYFqcopVafgFJyuPOqAxdiaObCHysK5ZW6wLlWUJBHZG1Mn4cKzAhMzzVIIVXQlIy+cDHFoSsmkxKAzhISv7JVbKo2asEZqcImv7wKLVy68ksSb3pHNlrKJgBCQFCuZiTwAPF2iX5YooMsBKEU88EWuGqzmsUEyFzFJAOZSi4A0+EFa+1SrdEtJUSCSwzFmKTpSjxTAzKSa0Z7irVo/dBFg8IWDrsmrBQBId9AecZmKZMxLA6Gwd9K+EQ1ZszAF+bPVvjGjsbC0JIr7BwIZoiIGcudLak8L+yNXYKQxKktUcADfQ/GESl5IMXHHxPfGZ5NIOj20/GsEWOSliRdrAgA1HKMtUwAvkc11UReodhpCjOmSedXYN/a1PbEOKklO9QCrkOz9g7o1FqJUWSkVd2LBtKmK2IxKcrEoKiC4KQavzLAUERdWZ5JkufSpWntiopNfGLk6WbEkcBRu5n5xAtHbFVGUQ+UiHF2FTrq8dThatU+z3wD5mHNwH8aQXdU0ptqSvszfuGBeUnKWIDWg36tMEE7SkqB9GaLf7DeLh2jOXFBsdjkKPoOXUZdNsIFy9nupIIwUm6mLMLBjSMUYRMtKVFZqLb1Uu7HL6NoMNv4VJkYFRAJ+RyRYEtlFjeALaeFmlSk5zlUaAqYM7sQDYUuOEcX07V0YcJVYBCiN9OU1vLVkGouVWqIpBIzsHYWo1BxaGr2IyilT6NSr6uAScp+kaWjolEEXJytQGPOtpsUGSD52Y5tOTPXtjFmF3JYcAO0cO+N7FSDkqQLUY+3nGVPwJ8j5RmZWTTeo70GkIKInEF6E86xb2dPL5QA6tKMrjfVniPZ+zVTlhCBU+yDzZ3V0EZVlTrBBrQOOQjUmqW6MBa91SZSMpACioEKJSKEMl2q4058IrKwU1CFLdpYGfI+XVqJcmhIodI28bsZCZiQFJzM6U1BfmAoUp/eIMchSZa0khJ8ms5ALVFCbcaVtENQdPnKWSVEkmLcjNKQJmWqzuqfRPnBudL8I1ujXRM4kuSyfafyg7HRaQmWiUoKKUOQxqSb1jUx1LlIGNgzFzEqVMUXUkEEMDcm54s3ZEGMkZi9bG5Zh+hBKvBBDpT5oTlD+cwt3xhY9Jrla7D4HlGbNElZeGwxKwRXVwSGPEnhzjdwy3Ha1tef64RlSUVclqbxTXuqewvFqQwRdVRSiy3AnI1HLRItWpqy4oou4olR7yybRVmrowCieGVX5Rfw+DISQveUNd8ewmKOJkH0Q7OdPxvFqKxmvYK/8de8xEnBuoEoCh6TmWOzWLKJINCAUmhFGiLE7LDjKEpSnQGv5xFU52FUnMxIdRATukd5zUNYqomJDksL0L6dgIizipp8plJJqNASfYC0R+RQpVMuUmzFhoWA56RFRBLpJISeYzNyFuHuh2Gl8nto/ti5PkboSAnQDhw4w2VIT2NSg1iBfJyrzUnuYf/qC3qzllO0JQs/lSzg+geECcie6lBKTRtB7mpBR1bYMp2nKUpRqJ26eGRWo7o3h2jOXFB8KOQo+g5novSWc2HwQo5wcnVtBVoGRJWUpO4VhRZlMQNKXUeRNYv8AWBPIk4AAA/4KQXPBuFtICcLjFJU9r2ce0VaOL6dq6MJ/UT4ye0vLkzKLZwCaCuU5jdqt2xnz0csoLsk3FdWJrGditrCYd4CrOQGVQMGex5tG5gcIJqA6lIcEABOZ66lTEHnHny1wgXK3LHt1rEWDV5TDTEKsh8vHMRmHsSrxaNdeyMqGM2YwFHQiuuWhcE0jIw8solL3ClSyMrhiAAoKB7AYaaAj6v8AZSUIMw+caDkOPbBeVQH9H9spkSyJgLnKwAHDWt/hGjjuk6UoJMuZlUCMzBg9Kl6R7Y5SR52W1lbQmTlq3EpYvfQDXzXetKxRlypjqE1TguCm71DkOXtyDRLLwSVkqZ3Swd1AcCBmZ2bwiSVs9YBShsmobfJ4jjSsed/WxF0bkhKDlSANG4cY0wreMYWBxJlJYEWDAg0A5cYqYvpLMlzchQnMoAtnDtUAgNwFo9JZIxpq0dqzEpCyqwOgJ5WFYFZiyTmSheUPvHdDjTeaN2avODU7wfhetoz8bhU+TU7gDUktXhX9NGMv1Z+MM7TXLVnEtWp845a03moRaGz+kE0MMiU6XNOOWLXk5ToeWVWd1UI0dzUvEc7FI8opCJYQlOUrLuVC7AVAHfGW25iJeYMJuQlTBQAJzJLtf2GKkzFIKmCxqKkBy2jQN/tHfJRZywSGu5etjFdM8vTsammtfwhaaCmW3omtjX8NI5OwyiUlrGlbE0+MYGF2mtCVBIYqIrUFx2WHbEOIx81fnKN3arjsFoho3xLyhQDEliDfsrxinOwxKiphzYGjAVMZuF2gZaVAElyKtbn22h2B2kvMxIU/0jbsNoLovEAJ80ActKmrv7IjQxFxpZq9sXZshTEMdCHIYvpTh+MVpkoJBGvseMhuzUOpbcBasGXV5iAdoyQCLTaAf9MwKbELLV9n8YLOryUP2lKOrTfAoNo38+0Yy4oFhQoUfQcwm6xJoCdnAlQ/wMm1rcICJyQKpLjs1g96wpDycAr6OBkPRyAdTSzwAzV6Cou3DjHF9O1dOHVEwjYlomzZSBKWolOYLGZrsxvb4RivE0nFKQDlUpL0LEh4w2OMSlWRAeoCAb3YO0Q5FFSQUkggAqfdDh6jiTrFHo7tQzR5OYXUPN4kNZ+IjbnMGNju6taKywcXswpS6kgk/R4vcfCOJ2YpSSDMYUdzRrpcWVvceEbkue6QxdnGkOxGFlzAApNcmV7EhqsWtT2RNDViSMfkSoKXmUCGSkOkWDjQhiTaNSTMmkOCAkkGocimvZSKGztl5JykKocvnAVIObefTg44M0X5sksoEsHALGhSA4NX14QFGdi5iwElOYaqBLVsUi7/AAjR+QS1KEyYkqWgZXDtSzJu/wAYycPOcIymt1KAs9WCbC790bOExKTLVluFEEu5ofpeEWC6JY4A5WZ6sQCzRgbSxaZVVFnJUEqJLq4tamkbaFbprpAZ0oG8nv8Awi1I5iduJKqAs3AcorfL85oFbz5mYKUTzY8h2QyVswAjOpI4pSXmdjNd4uKVIQAUBYVW+8RoCRQC76xlpUmgEszUJOYVDcKOfwhrggEJIOpoAb8fdCWsl94cTZOYcQS3hDZbBVMqj2hoKYSwY1TfVnvrb8oWfRwO8keyHrCibueWnbp/eOhFKgjmKjtYe6AiM0mhoPZ7odIUygWoCDfnHVKTo/N2+D+MT4HD51t6Iqo8u1r6QG+qeFgEBTEn2RBMS/L9PD5s8BAYEMpuygjikZh+vGMoiwJ3jzEFfVtLbaMrsm/cMC+ADLPIacoJurdJG0pLvVM2unmKjXz7T/qZcUGQo5Cj6DmG3TXEESsAkJcHBSHFGIIZj3tAJtHZgSS1OKeHMcoMOn6yEbPuP8DIrpbnSBDELpQAni79/sMcP0710YcMs3jjw+YKmkMMZbEvQrAqVMMygSmlRVRINE8CKGCPNmUsBiUsPEP+hANhp2UJIUQoKpcWFPH4xsdHtoqE1TmiyKcSSwryeLqlaZkFFSw3qlqEdwPhEs/EVSBZrMS/cOTxrz5ZyvT8vjFKTJIRmQ3ZpzeGjOqjjc5SlQSoKqwNAQTUPoXAIhsqUld95TBmNqMQoGjHQtxijjNpKUSCpYAIJoAUkaPbk14ycRtAp3Qky1fSCqqGgWNTzpEUVYfZpSjKFkNV2B5N+QitKKAky1LDC5CVAAvq/GkVpRUUfvUkmlW30g2qxs0PxWCqXzKBIIIUozDbeITRxa3ojjAX5W0UhSkkpCCGSQx9tuFOfCMXpHh0qllQSQZZS9dFcRxtbjGNiU+SmEXAJvrpdg+sa6AZ8rIjKCqlqlqtfkBAIKlbqFTpjlIH/ESwPABu3WMrESDLUQSqhqHfd0JI0al4rjZszMUlBChcEMR4xpYjZ85IQClSkJQlXAJpVjqxNoNKCUClFBwbaHSjP4wzygsSW0ysB+cWZ20VsUjdqCR6TjtDgRCpQNRmrSrKc+4QEcyWAaGh7aV7o67E73fUv3cIlWt6EEd9BwaGeTZgGPNviP1eA5ne4ryPvpD8NLzEAqavj9nnEJTUgA8ov4PD5VgzApIYkU8IlGgsugjgrjyEWMMQ3dxikmeAlTcbaQ6Rixla2tnHhERKieEqJdt098EHVhiCrackaBM37ioEJ8gk6Vfl4QV9VEttpSrebN7fMU9eEaw7RMuKF2jsKFH0HMKOsBagjZ7M3yGQ4LVpwNxATOUb5QO6ncILOsu2zv6CR+MBZTS0cX07V04dXVK9sdlzeTn3cYjCDEiafkffGGkuHxZDgHK/9mL6Q5MwhiD2gUrTujqJqTcjsIDeN7x1EgLJZgbj6L99R+UATTduFKGYlTEuWNgNP08ZMnb00qysCHD8xwcRQxezpklispBNt9Kj7CaX8IqJmqqoFmoagXfTWCaRe2pOUSVA5Q+j07TxighRABzAV/8Al7odNxJUGKjd6lx4dwiA+P60hFWcNjVpU4PKtR4Rq4fbKklKipiWBJBykO+jHhyjCSkhyP0O+J8PIWp1JFBQmgHcXFYqCnG7LE4BacilMUnMTUDUDQgW4vGNg8JOlzUUYlTJubEV+zXSL+FxeXyczMiYSyVgHKRTUPveGgi+cQiYQEpmUUSGSGLXH+02uIIKcJMSTLfLmDg61YfqsBvSTH+UCCkABjUkpq5SwPIgxoqxG6yQoO72ejV/PSMPGSErUSlswAool7WS9CKFqC8W1JGcmaXcMoW/eAPQVZZB4cYiWCSWUkHRINOwE0HaLxOcWS5Kc5oMyinKnQBKQKUp3QxSpnmqCVjSqSBpRTgj8oy0quKAg01BFocWq6i/DLfmaw6cbjLl9LzqPwBIiNKnDXatXpxaCtnZUqWAFKCb0Lse4E6Rcx2LSRQpcavUcIydl4QLfOkFPGtOyLmIwErQPmuaueD1iCmueMtwa8e+8QSpwPpCJlyUIdKg9bVv4/pohkSUuSz8NO+ILZKi7CnbBR1VyiNpyiXG7Nb/AMFWgSOKJLJBY+7m1Wg16rX/AGjKdSDuzfN03Dc6xrDtGcuKEYUKFH0HMI+sNTDZ/wDQSNW/v2QGzGZ3B7mI7BBf1kqZOzqf+xke6BGQgXoQXoSAe7gY4vp2rpw6qqz+rQ0kxYWAPNTR+2IVpHAsdYw04lT9sSyZjaMpxXXu74jDA3b3QisFgP1+UUbeBAnsheYJzPTKC+lDUkk3sHjXw+xpYSSAoVUAXQCRYh2NHgd2HLecB5QI11YtUA8oLZmIl5mAc6K9AAuWLFtGiM1j4vZsszGXMMsZVJBKgsUYM9OUUtq4FEtO6hSsrOt2FQaFLe2NrFYhJJEtIpQo3QEXdWVQIIv4iGStpyEyShaUFJfISUKLaukAZa+jFUIKm5gHd+P5N2xEpXhGkuRLYLJS5Uf3aWSw8WEVMUqW48mFDiSX7GEIpmHqQCWDvZ69nONjD7VWlgoqyhlZEoABIv2HnGXLxeVLAB3JzelWjONNYZ8rU5IJcvUkksb+MBuTeki1JdkpuwSd4VcEuO2Fg8ZLWFLmSq5hvIBqeKgSzPWMXCyVK8ypqGDOzVhIO6WUA/o1BvyDW98RBLidnompGVJKuKhUMHYgWBqGEDisGQWUnKQauCG9to0MBj0qZK8xzUBCi71a9AH95eLy9opDJzJUz+elIarv5tT36QGCvD5QDUguKEEP3WhJkLUzJU1WpTm1I1kYLywUt2UASaAZhpY3tVoJMFIHkZaS4CfNq7wNWFgJS0JANR+qQzGqU2YUZ3+Ea+Iy6jsYVev4Rn7QWlCWHo13iHL8iXiAcUpaiSc3E31i1KTR/ENQwlT2evu+MSSFVZgTU0IiK4haRXho59pe0FnVVNKtqyidUzW4DcMCSp9Dujk5rS/4QV9Ujnako8ETdLbhuY3h2jOXFDrx2OQo7nMIOsvzdnf0MiAlR5fj4wa9ZZps7+gkQFLXyjj+naunDqYTzjqU0pHEmHU/Qv8AnGGjGaOvqP13Q0iOPFGvgUpWAyHIejippx4Ui6QySVWS4Iyp3joGygHXwjHwCwHchjo2Z6HTwjszFDIUhRD3GQJBPMgxNEaOxdiHFqWtRCUJoP8Acq4H4k84u4fZOGWhREqaCkqDFZKyoDRITWvfSKvRzHKRKmBLVLh+OXkCeEdVjkmZmE0uVbyN+tAHCWABfmecXUS4XYmGylJmhc16JSco7CCKE9ukKf0ZMxZyIUAXqpksrQMmjd0aSzKnJzroSAS/k92rCxcEsTV9bRTnz5mUgzUiUScpSZjqa1S5oa8CxgjO/wDTCipScyQU5czqSAkm7l6+EVMXsJaGqlTu2VTlg9SGtS8EmOmIMoJm5lKcnMmSoOrQKoXf8YoGUpSMqSiWGcpCVEpHHOXfsHGChkPCJLvGhgsPvsOdSklJAOoux8Y2Z2ASobyVU9KXIUkClXo5ENRj4LHzAc5dTXISCWP9rxsJmGcQtCTQsVMl9Ga7hieznEWF2AtEx0TsqSCQsS5rt/uSEuk38I08H0eV5NapkxLzG3k1dAaoDsDY2hoWqeEWlDg7uYVUosASLtc6CNjDzN0a5ad3IwNnIrcmTgWoFEOsAEsyhXtBtWsbcybkCQJSqXUQcpTxC6vEiOzFbwapLsxr3xPNm5grdQ5BHZ20in+0ZZCsqg5YCjEUr3Rl4nHhlUJBoGLEUaoHHhDU0S4hQq7Ma318ORhDDhWY5k0Hou5LaWpFI40ZQydC/L9VhuFxDKq/i3j3xlUUuQ1aK0qLcyYLOqma+1ZVEvlm+awHmGBXEq33NQXNVP2uRBT1VLSdrScobdnauPMVaN4domXFDsKFCjucwh6yJgCdn7oJ+QSGPDu1gFJ4Qb9Zltnf0EiAgpjk+naunDq5HIetLUhhjDTphpjrw2Au4HLlUSCVBmq2rHtvGhi1eUlLWoMQAkC7EFu7WMrDJFXqwp2xo4qefIZQGBOY0tUek9a+EQQbJnEEBIJJVYO/GgBqWeNqYryW9hxUqUmaVVI1FSHAY9tIxtgLAnpcOS4Fyx4/no8EU1CWYLmqEwGiVVBDVc31sawQ+QcswJAmHMCoKSCEKe6Vd51Y0016vH75ASQoEpV52VQArloaXMZcnF5XC581YqWslwbEu+Z2t3xtDaeZlMpIAepDU18K14QRDhMTMWc0sZUgMnzgl0nzSkh7cC0Wp05CyryoCcpIqaqezhtaENGdikZiyEqWpG8FZ3cVLEAjnpwizhPJzkEKS+7lBU+dKnZix4toLPAZ+xZqd8gJzpVmyj0gH934wTpwxVvEJcORV1BxvNS9bVtAjgisS05paAnMwVlcAg1cAuSTzq9oINnzKugpWTXzlJQE9hJq/fFlKUvaqJaghEshVAAkgZnr5zN4w+cZiM01SNxzml5iaEsTVLU+iKG/bry5ruC45Pdvo6tFPE4JYS0uaoMCzoSoE8wxVGmWFNyZiqQJJoxCwQ713hl5s76VjB2ttKdnKVMhmGQeaKC2nhBViMFNSpytKkmhS4G7TN51b6Vp2RX250fE1GYEpWjdQPRUNE8uRjLQXTjc4AUK8gSff7IlXLCwCkZeLHUfGMtT94iSViFCgUQOUTRpcXNGUBJJcAl7jl2RCX4v7YaVKAFaXF2jorEFmfhtwLJVmUaghoJeqL/VZP2Z33DAvLzKYPdrk0gr6pkNtaV9md9xUaw7RnLisCFChR3OYQdZSd3Z5p/yEnv7IEMOgOCpwlwHILdhPZB709w6FS9nZywOCkpBYmrUtAp+yEndCw7igJck8j31jj+naujDhl4jCNbgTrYa9kVYvYnCqQoIUbvrZqNTgffEONy5mQzJo/0uJMYjauTHMsPaOtFDsOzF3F+fCLuKxIMsJSmgDO/ZFAIOg98cU9miDQ2Cl1qACSrLu5mZ3FHuHBNqwTYFakOgoAFSkBSSHFVVdy54tAns7CLWtAlqGcuzEhQpVy3CNo4CYUFC5ySUnNlSc0xxx5NFSpcSFTEKJklJq7KoP9yRQOCzxSMmcCETKIplL5QW4F6uCaGJJaks6JkwFVCPP7S4O6fyiDEkEkLUvM1fSBI81QHAg8Ig5KwywlWQtMllwlJemuWpMW8QiYFeUKCRSqQQsOQSFAZXrSMWWoBQUCSX3vRHcQX7ouzsaDKYo0ooKJbTlyo0A7CLUCASwWbupL1rmY9lbxZSnLMeUokOCM2ZaXLhQzgUL684g2cmWpLDMGLkscrcSCCO4mIk4lILIzS1MBSgzA1IBsCHiAu2fi1rlgqQxrQlVSLVIBrwaHYfEn0Za07xCspAAN0mtSHNSOFYDBiVA5TnyzGZlObhiOb6Uu0EWBwYkby1mYsmimUojigBya1jWrOjSxWHSsste+d10pUGpUEh6V5CK0zY0yWAZU6YS9cyg4BDFgSzPo2scxGOUDnRLWyWzFnOSpF6it6FmjmIx8udkCVrVnJASgJYszuTUGuhEURbf2V5SWorzZpaVFKhldZ/3BnamkBAg5wO0Znl8syWZZTu7oooE3NbuBUPrAXiw0xYZt5VDcVMRYfnBDUDa8fAQxHbEYMOlqbh7IjS3gfPcUFYLOqg/wCbS+aZx/8AoqA6TNZT8H90GXVGgftOUdcs3s8xT/rnFw7RnLih6FChR36uYTdYmNWhOzgkt/gZB72jG2DtcKWoTQMwSSlRLDvHHnGr1knd2db/AJGT7oB1q5xxfTtXRj1aW2doJUcspgmpZgwJuQWepfxjJhGETGWkqJg1D+HvZ43cBh5CkAlszBw9j2QNvHUrINDEUSrxsoqZIJZ6sABwjI2oWVQu4EQjGlucQrmElzEE+ztomSrMkB2IrW8dXjc4GZqcgOMVHjmWNC/h8bkLpZzTh+H6aLaNszG3VMzOLvwYxjQ9Mw8WiaDRnY3OVFad64JSNGo9C0OklKs2VSU7odKnAOm6RQcYqmfZwFHVT3DMz/lDwp7KTclmIf2cogv4VSQxO6WACs7AGoLs7juibGzkqooIUqgKsqQoUTYtvA/jSMwg8QoWrRuHLxhxQpNgVXDMD+Fb6cYIunEyQ1EaMAlyDYm4PjE0mVnUmZ5VaexiSQ9L8nbgYy04gJpk3T9IWLVrwjqsQPRDHKKns0erVI8IAmVtSSRmcIIOa2upYFyDwiz+15SsrTCjKpwAMjvdxqDWkBYUVGg4ANpf8fdEc1KnLklqXi6mgl2zNSVbypiifNyqYHWtHSRyMYWNkhRzJopqpfMSRdRPOkVvJGlacCT+MJSANa6f3gIDHWiwgSy+bMDxFRzcEOfGJZWzM/mLSrtOU+BgqmINeqI/5rK+zN+4YE5uzJiboUO6C/qjkKG1JRKSBlm3+wY1h2jOXFD8KE0KO1zN/rK83Z39BJgIVHq3SnoRisbKwC8PLCkpwclJdaU7zA2JrQiB1XVDtL6lHrZfxjlzxtyv498cppyCYbBseqDaX1KPWy/jC+Z/aX1KPWy/jGdmXjW6egiFBv8AM/tL6lHrZfxjg6n9pfUo9bL+MNmXhunoJMJoNj1PbS+pR62X8Y58z20vqUetl/GGzLw3T0FGE8GvzP7S+pR62X8Y6Op7aX1KPWy/jDZl4bp6CYTQbfM/tL6lHrZfxhDqf2l9Sj1sv4w2ZeG6egmHBDwafM/tL6lHrZfxhw6oNo/Up9bL+MNmXhunoKFIcpVr98Gh6odo/Up9bL+Md+aHaOklPrZfxibMvDdPQX8p11r4QjNPEtBn80W0vqJZ/wC5L+Mc+aDaP1CB/wB2X8YbMvDdPQaCpqP3ad0dIPODNPVDtH6lPrUfGLieqfH0eVKYcJiRDbl4bp6BJUt3Ftaw5eGLex4Nz1U7Qp+5l0e0xH4mHS+q7aIBHkksdPKS/jE2ZeG6egBQh7P3QeTOqfaH1cv1iYi+aTaOkuX6xMNmXhunoRk41aQ2Yt4wc9ViX2jKU77szkfMV4xDh+qPHg1RLH/cSYKOhfQvF4bGS5k2WEykBYcLQpipJAoC+sXDDLdPxMspo8vhR3KYUdzn1QYT/ho+yn3CJoUKIpQoUKLFKFChQoUKFCiBQoUKAUKFCgFChQoBQoUKAUKFCi0KFChRAoUKFFChQoUAoQvChQQHQoUKNI//2Q=="/>
          <p:cNvSpPr>
            <a:spLocks noChangeAspect="1" noChangeArrowheads="1"/>
          </p:cNvSpPr>
          <p:nvPr/>
        </p:nvSpPr>
        <p:spPr bwMode="auto">
          <a:xfrm>
            <a:off x="63500" y="-1096963"/>
            <a:ext cx="1990725" cy="2295526"/>
          </a:xfrm>
          <a:prstGeom prst="rect">
            <a:avLst/>
          </a:prstGeom>
          <a:noFill/>
          <a:ln w="9525">
            <a:noFill/>
            <a:miter lim="800000"/>
            <a:headEnd/>
            <a:tailEnd/>
          </a:ln>
        </p:spPr>
        <p:txBody>
          <a:bodyPr/>
          <a:lstStyle/>
          <a:p>
            <a:endParaRPr lang="cs-CZ"/>
          </a:p>
        </p:txBody>
      </p:sp>
      <p:pic>
        <p:nvPicPr>
          <p:cNvPr id="12295" name="Picture 7" descr="http://farm5.staticflickr.com/4025/4583167532_78ca83efa7_o.jpg"/>
          <p:cNvPicPr>
            <a:picLocks noChangeAspect="1" noChangeArrowheads="1"/>
          </p:cNvPicPr>
          <p:nvPr/>
        </p:nvPicPr>
        <p:blipFill>
          <a:blip r:embed="rId2" cstate="print"/>
          <a:srcRect/>
          <a:stretch>
            <a:fillRect/>
          </a:stretch>
        </p:blipFill>
        <p:spPr bwMode="auto">
          <a:xfrm>
            <a:off x="1259632" y="2132856"/>
            <a:ext cx="6211030" cy="4208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délník 1"/>
          <p:cNvSpPr>
            <a:spLocks noChangeArrowheads="1"/>
          </p:cNvSpPr>
          <p:nvPr/>
        </p:nvSpPr>
        <p:spPr bwMode="auto">
          <a:xfrm>
            <a:off x="395288" y="260350"/>
            <a:ext cx="8280400" cy="2308225"/>
          </a:xfrm>
          <a:prstGeom prst="rect">
            <a:avLst/>
          </a:prstGeom>
          <a:noFill/>
          <a:ln w="9525">
            <a:noFill/>
            <a:miter lim="800000"/>
            <a:headEnd/>
            <a:tailEnd/>
          </a:ln>
        </p:spPr>
        <p:txBody>
          <a:bodyPr>
            <a:spAutoFit/>
          </a:bodyPr>
          <a:lstStyle/>
          <a:p>
            <a:r>
              <a:rPr lang="cs-CZ" dirty="0"/>
              <a:t>Konečný krok ve vývoji fotografie byl učiněn v roce 1871. V tomto roce vytvořil </a:t>
            </a:r>
            <a:r>
              <a:rPr lang="cs-CZ" b="1" dirty="0"/>
              <a:t>Richard </a:t>
            </a:r>
            <a:r>
              <a:rPr lang="cs-CZ" b="1" dirty="0" err="1"/>
              <a:t>Leach</a:t>
            </a:r>
            <a:r>
              <a:rPr lang="cs-CZ" b="1" dirty="0"/>
              <a:t> </a:t>
            </a:r>
            <a:r>
              <a:rPr lang="cs-CZ" b="1" dirty="0" err="1"/>
              <a:t>Maddox</a:t>
            </a:r>
            <a:r>
              <a:rPr lang="cs-CZ" dirty="0"/>
              <a:t> bromostříbrné desky s želatinovou emulzí. I když tyto desky byly v počátku méně citlivé než jejich předchůdkyně, měly rozhodující výhodu v tom, že byly "suché". To si uvědomil i </a:t>
            </a:r>
            <a:r>
              <a:rPr lang="cs-CZ" b="1" dirty="0" err="1"/>
              <a:t>George</a:t>
            </a:r>
            <a:r>
              <a:rPr lang="cs-CZ" b="1" dirty="0"/>
              <a:t> </a:t>
            </a:r>
            <a:r>
              <a:rPr lang="cs-CZ" b="1" dirty="0" err="1"/>
              <a:t>Eastman</a:t>
            </a:r>
            <a:r>
              <a:rPr lang="cs-CZ" dirty="0"/>
              <a:t> a po určitém zlepšení těchto desek zavádí roku 1880 jejich výrobu. I když tyto desky měly řadu výhod a ve fotografických ateliérech se udržely až do 2. poloviny 20. století. Při fotografování mimo atelier však měly jednu nevýhodu: při každém snímku bylo nutno vyměnit desku. </a:t>
            </a:r>
          </a:p>
        </p:txBody>
      </p:sp>
      <p:pic>
        <p:nvPicPr>
          <p:cNvPr id="13317" name="Picture 5"/>
          <p:cNvPicPr>
            <a:picLocks noChangeAspect="1" noChangeArrowheads="1"/>
          </p:cNvPicPr>
          <p:nvPr/>
        </p:nvPicPr>
        <p:blipFill>
          <a:blip r:embed="rId2" cstate="print"/>
          <a:srcRect l="17002" t="22027" r="15990" b="16717"/>
          <a:stretch>
            <a:fillRect/>
          </a:stretch>
        </p:blipFill>
        <p:spPr bwMode="auto">
          <a:xfrm>
            <a:off x="3563888" y="2996952"/>
            <a:ext cx="4824536" cy="3528392"/>
          </a:xfrm>
          <a:prstGeom prst="rect">
            <a:avLst/>
          </a:prstGeom>
          <a:noFill/>
          <a:ln w="9525">
            <a:noFill/>
            <a:miter lim="800000"/>
            <a:headEnd/>
            <a:tailEnd/>
          </a:ln>
        </p:spPr>
      </p:pic>
      <p:pic>
        <p:nvPicPr>
          <p:cNvPr id="13319" name="Picture 7" descr="http://sayyeah.net/study/links/history_of_camera/F1-FotoE/Images/11-maddx.jpg"/>
          <p:cNvPicPr>
            <a:picLocks noChangeAspect="1" noChangeArrowheads="1"/>
          </p:cNvPicPr>
          <p:nvPr/>
        </p:nvPicPr>
        <p:blipFill>
          <a:blip r:embed="rId3" cstate="print"/>
          <a:srcRect/>
          <a:stretch>
            <a:fillRect/>
          </a:stretch>
        </p:blipFill>
        <p:spPr bwMode="auto">
          <a:xfrm>
            <a:off x="395536" y="2636912"/>
            <a:ext cx="2861171" cy="3528000"/>
          </a:xfrm>
          <a:prstGeom prst="rect">
            <a:avLst/>
          </a:prstGeom>
          <a:noFill/>
        </p:spPr>
      </p:pic>
      <p:sp>
        <p:nvSpPr>
          <p:cNvPr id="7" name="Obdélník 6"/>
          <p:cNvSpPr/>
          <p:nvPr/>
        </p:nvSpPr>
        <p:spPr>
          <a:xfrm>
            <a:off x="3419872" y="2617167"/>
            <a:ext cx="4824536" cy="307777"/>
          </a:xfrm>
          <a:prstGeom prst="rect">
            <a:avLst/>
          </a:prstGeom>
        </p:spPr>
        <p:txBody>
          <a:bodyPr wrap="square">
            <a:spAutoFit/>
          </a:bodyPr>
          <a:lstStyle/>
          <a:p>
            <a:r>
              <a:rPr lang="cs-CZ" sz="1400" i="1" dirty="0" smtClean="0"/>
              <a:t>Dívka u motorky se psem </a:t>
            </a:r>
            <a:r>
              <a:rPr lang="cs-CZ" sz="1400" dirty="0" smtClean="0"/>
              <a:t>– Richard </a:t>
            </a:r>
            <a:r>
              <a:rPr lang="cs-CZ" sz="1400" dirty="0" err="1" smtClean="0"/>
              <a:t>Leach</a:t>
            </a:r>
            <a:r>
              <a:rPr lang="cs-CZ" sz="1400" dirty="0" smtClean="0"/>
              <a:t> </a:t>
            </a:r>
            <a:r>
              <a:rPr lang="cs-CZ" sz="1400" dirty="0" err="1" smtClean="0"/>
              <a:t>Maddox</a:t>
            </a:r>
            <a:r>
              <a:rPr lang="cs-CZ" sz="1400" dirty="0" smtClean="0"/>
              <a:t> 1872</a:t>
            </a:r>
            <a:endParaRPr lang="cs-CZ"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délník 1"/>
          <p:cNvSpPr>
            <a:spLocks noChangeArrowheads="1"/>
          </p:cNvSpPr>
          <p:nvPr/>
        </p:nvSpPr>
        <p:spPr bwMode="auto">
          <a:xfrm>
            <a:off x="468313" y="333375"/>
            <a:ext cx="8278812" cy="1476375"/>
          </a:xfrm>
          <a:prstGeom prst="rect">
            <a:avLst/>
          </a:prstGeom>
          <a:noFill/>
          <a:ln w="9525">
            <a:noFill/>
            <a:miter lim="800000"/>
            <a:headEnd/>
            <a:tailEnd/>
          </a:ln>
        </p:spPr>
        <p:txBody>
          <a:bodyPr>
            <a:spAutoFit/>
          </a:bodyPr>
          <a:lstStyle/>
          <a:p>
            <a:r>
              <a:rPr lang="cs-CZ" dirty="0"/>
              <a:t>Tento poslední nedostatek pomohl odstranit Američan </a:t>
            </a:r>
            <a:r>
              <a:rPr lang="cs-CZ" b="1" dirty="0" err="1"/>
              <a:t>Hannibal</a:t>
            </a:r>
            <a:r>
              <a:rPr lang="cs-CZ" b="1" dirty="0"/>
              <a:t> </a:t>
            </a:r>
            <a:r>
              <a:rPr lang="cs-CZ" b="1" dirty="0" err="1"/>
              <a:t>Goodwin</a:t>
            </a:r>
            <a:r>
              <a:rPr lang="cs-CZ" dirty="0"/>
              <a:t>, který roku 1887 vynalézá film, nový podkladový materiál pro fotografickou emulzi. Jeho vynález roku 1889 uplatnil </a:t>
            </a:r>
            <a:r>
              <a:rPr lang="cs-CZ" b="1" dirty="0" err="1"/>
              <a:t>Eastman</a:t>
            </a:r>
            <a:r>
              <a:rPr lang="cs-CZ" dirty="0"/>
              <a:t> při výrobě svitkových filmů do svých přístrojů zn. Kodak, které začal ihned vyrábět. Masovému rozvoji černobílé fotografie už nic nestálo v cestě.</a:t>
            </a:r>
          </a:p>
        </p:txBody>
      </p:sp>
      <p:pic>
        <p:nvPicPr>
          <p:cNvPr id="14342" name="Picture 6" descr="Americký podnikatel a vynálezce">
            <a:hlinkClick r:id="rId2"/>
          </p:cNvPr>
          <p:cNvPicPr>
            <a:picLocks noChangeAspect="1" noChangeArrowheads="1"/>
          </p:cNvPicPr>
          <p:nvPr/>
        </p:nvPicPr>
        <p:blipFill>
          <a:blip r:embed="rId3" cstate="print"/>
          <a:srcRect/>
          <a:stretch>
            <a:fillRect/>
          </a:stretch>
        </p:blipFill>
        <p:spPr bwMode="auto">
          <a:xfrm>
            <a:off x="611560" y="1916832"/>
            <a:ext cx="2736304" cy="3697052"/>
          </a:xfrm>
          <a:prstGeom prst="rect">
            <a:avLst/>
          </a:prstGeom>
          <a:noFill/>
        </p:spPr>
      </p:pic>
      <p:pic>
        <p:nvPicPr>
          <p:cNvPr id="14344" name="Picture 8" descr="http://thedigitalstory.com/2010/01/25/kodak_camera.gif"/>
          <p:cNvPicPr>
            <a:picLocks noChangeAspect="1" noChangeArrowheads="1"/>
          </p:cNvPicPr>
          <p:nvPr/>
        </p:nvPicPr>
        <p:blipFill>
          <a:blip r:embed="rId4" cstate="print"/>
          <a:srcRect/>
          <a:stretch>
            <a:fillRect/>
          </a:stretch>
        </p:blipFill>
        <p:spPr bwMode="auto">
          <a:xfrm>
            <a:off x="3923928" y="1988840"/>
            <a:ext cx="4048125" cy="35909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332656"/>
            <a:ext cx="8280000" cy="646331"/>
          </a:xfrm>
          <a:prstGeom prst="rect">
            <a:avLst/>
          </a:prstGeom>
        </p:spPr>
        <p:txBody>
          <a:bodyPr>
            <a:spAutoFit/>
          </a:bodyPr>
          <a:lstStyle/>
          <a:p>
            <a:r>
              <a:rPr lang="cs-CZ" dirty="0" smtClean="0"/>
              <a:t>Rok 1925 byl na trh uveden fotoaparát </a:t>
            </a:r>
            <a:r>
              <a:rPr lang="cs-CZ" b="1" dirty="0" err="1" smtClean="0"/>
              <a:t>Leica</a:t>
            </a:r>
            <a:r>
              <a:rPr lang="cs-CZ" dirty="0" smtClean="0"/>
              <a:t>, používající 35mm film, který se od té doby stal standardem </a:t>
            </a:r>
            <a:r>
              <a:rPr lang="cs-CZ" dirty="0" err="1" smtClean="0"/>
              <a:t>maloformátové</a:t>
            </a:r>
            <a:r>
              <a:rPr lang="cs-CZ" dirty="0" smtClean="0"/>
              <a:t> fotografie.</a:t>
            </a:r>
            <a:endParaRPr lang="cs-CZ" dirty="0"/>
          </a:p>
        </p:txBody>
      </p:sp>
      <p:pic>
        <p:nvPicPr>
          <p:cNvPr id="51202" name="Picture 2" descr="http://most-expensive.net/wp-content/uploads/2008/04/expensive-portable-camera.jpg"/>
          <p:cNvPicPr>
            <a:picLocks noChangeAspect="1" noChangeArrowheads="1"/>
          </p:cNvPicPr>
          <p:nvPr/>
        </p:nvPicPr>
        <p:blipFill>
          <a:blip r:embed="rId2" cstate="print"/>
          <a:srcRect/>
          <a:stretch>
            <a:fillRect/>
          </a:stretch>
        </p:blipFill>
        <p:spPr bwMode="auto">
          <a:xfrm>
            <a:off x="395536" y="1916832"/>
            <a:ext cx="4032447" cy="2304256"/>
          </a:xfrm>
          <a:prstGeom prst="rect">
            <a:avLst/>
          </a:prstGeom>
          <a:noFill/>
        </p:spPr>
      </p:pic>
      <p:sp>
        <p:nvSpPr>
          <p:cNvPr id="4" name="Obdélník 3"/>
          <p:cNvSpPr/>
          <p:nvPr/>
        </p:nvSpPr>
        <p:spPr>
          <a:xfrm>
            <a:off x="395536" y="5380672"/>
            <a:ext cx="8280000" cy="1477328"/>
          </a:xfrm>
          <a:prstGeom prst="rect">
            <a:avLst/>
          </a:prstGeom>
        </p:spPr>
        <p:txBody>
          <a:bodyPr wrap="square">
            <a:spAutoFit/>
          </a:bodyPr>
          <a:lstStyle/>
          <a:p>
            <a:r>
              <a:rPr lang="cs-CZ" dirty="0" smtClean="0"/>
              <a:t>V roce 1963 vyvinula firma Polaroid emulze umožňující vytvářet barevné snímky, které nepotřebovaly žádné další zpracování, a fotografie se na nich objevila několik minut po expozici – tzv. okamžitá fotografie.</a:t>
            </a:r>
            <a:endParaRPr lang="cs-CZ" dirty="0"/>
          </a:p>
        </p:txBody>
      </p:sp>
      <p:pic>
        <p:nvPicPr>
          <p:cNvPr id="51204" name="Picture 4" descr="http://collectiblend.com/Cameras/images/Polaroid-Polaroid-95.jpg"/>
          <p:cNvPicPr>
            <a:picLocks noChangeAspect="1" noChangeArrowheads="1"/>
          </p:cNvPicPr>
          <p:nvPr/>
        </p:nvPicPr>
        <p:blipFill>
          <a:blip r:embed="rId3" cstate="print"/>
          <a:srcRect b="4149"/>
          <a:stretch>
            <a:fillRect/>
          </a:stretch>
        </p:blipFill>
        <p:spPr bwMode="auto">
          <a:xfrm>
            <a:off x="4860032" y="908720"/>
            <a:ext cx="3810000" cy="446449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délník 1"/>
          <p:cNvSpPr>
            <a:spLocks noChangeArrowheads="1"/>
          </p:cNvSpPr>
          <p:nvPr/>
        </p:nvSpPr>
        <p:spPr bwMode="auto">
          <a:xfrm>
            <a:off x="323850" y="188913"/>
            <a:ext cx="8280400" cy="1477328"/>
          </a:xfrm>
          <a:prstGeom prst="rect">
            <a:avLst/>
          </a:prstGeom>
          <a:noFill/>
          <a:ln w="9525">
            <a:noFill/>
            <a:miter lim="800000"/>
            <a:headEnd/>
            <a:tailEnd/>
          </a:ln>
        </p:spPr>
        <p:txBody>
          <a:bodyPr>
            <a:spAutoFit/>
          </a:bodyPr>
          <a:lstStyle/>
          <a:p>
            <a:r>
              <a:rPr lang="cs-CZ" dirty="0"/>
              <a:t>Fyzikální princip barevné fotografie poprvé předvedl </a:t>
            </a:r>
            <a:r>
              <a:rPr lang="cs-CZ" b="1" dirty="0" err="1"/>
              <a:t>James</a:t>
            </a:r>
            <a:r>
              <a:rPr lang="cs-CZ" b="1" dirty="0"/>
              <a:t> </a:t>
            </a:r>
            <a:r>
              <a:rPr lang="cs-CZ" b="1" dirty="0" err="1"/>
              <a:t>Clerk</a:t>
            </a:r>
            <a:r>
              <a:rPr lang="cs-CZ" b="1" dirty="0"/>
              <a:t> Maxwell </a:t>
            </a:r>
            <a:r>
              <a:rPr lang="cs-CZ" dirty="0"/>
              <a:t>v Londýně 17. května 1861. Promítl na plátno současně tři černobílé snímky barevné řádové stuhy přes červený, zelený a modrý filtr, které byly předtím exponovány přes filtry stejných barev. </a:t>
            </a:r>
            <a:r>
              <a:rPr lang="cs-CZ" dirty="0" smtClean="0"/>
              <a:t>Prakticky </a:t>
            </a:r>
            <a:r>
              <a:rPr lang="cs-CZ" dirty="0"/>
              <a:t>však byla tato technika kvůli své komplikovanosti nepoužitelná.</a:t>
            </a:r>
          </a:p>
        </p:txBody>
      </p:sp>
      <p:pic>
        <p:nvPicPr>
          <p:cNvPr id="15363" name="Picture 3" descr="C:\Documents and Settings\PC014\Plocha\14.bmp"/>
          <p:cNvPicPr>
            <a:picLocks noChangeAspect="1" noChangeArrowheads="1"/>
          </p:cNvPicPr>
          <p:nvPr/>
        </p:nvPicPr>
        <p:blipFill>
          <a:blip r:embed="rId2" cstate="print"/>
          <a:srcRect/>
          <a:stretch>
            <a:fillRect/>
          </a:stretch>
        </p:blipFill>
        <p:spPr bwMode="auto">
          <a:xfrm>
            <a:off x="395535" y="1772816"/>
            <a:ext cx="3285065" cy="4104456"/>
          </a:xfrm>
          <a:prstGeom prst="rect">
            <a:avLst/>
          </a:prstGeom>
          <a:noFill/>
          <a:ln w="9525">
            <a:noFill/>
            <a:miter lim="800000"/>
            <a:headEnd/>
            <a:tailEnd/>
          </a:ln>
        </p:spPr>
      </p:pic>
      <p:pic>
        <p:nvPicPr>
          <p:cNvPr id="5" name="Picture 4" descr="C:\Documents and Settings\PC014\Plocha\17.bmp"/>
          <p:cNvPicPr>
            <a:picLocks noChangeAspect="1" noChangeArrowheads="1"/>
          </p:cNvPicPr>
          <p:nvPr/>
        </p:nvPicPr>
        <p:blipFill>
          <a:blip r:embed="rId3" cstate="print"/>
          <a:srcRect/>
          <a:stretch>
            <a:fillRect/>
          </a:stretch>
        </p:blipFill>
        <p:spPr bwMode="auto">
          <a:xfrm>
            <a:off x="3995936" y="1772816"/>
            <a:ext cx="4319588" cy="3536950"/>
          </a:xfrm>
          <a:prstGeom prst="rect">
            <a:avLst/>
          </a:prstGeom>
          <a:noFill/>
          <a:ln w="9525">
            <a:noFill/>
            <a:miter lim="800000"/>
            <a:headEnd/>
            <a:tailEnd/>
          </a:ln>
        </p:spPr>
      </p:pic>
      <p:sp>
        <p:nvSpPr>
          <p:cNvPr id="6" name="Obdélník 1"/>
          <p:cNvSpPr>
            <a:spLocks noChangeArrowheads="1"/>
          </p:cNvSpPr>
          <p:nvPr/>
        </p:nvSpPr>
        <p:spPr bwMode="auto">
          <a:xfrm>
            <a:off x="3923928" y="5445224"/>
            <a:ext cx="3246402" cy="307777"/>
          </a:xfrm>
          <a:prstGeom prst="rect">
            <a:avLst/>
          </a:prstGeom>
          <a:noFill/>
          <a:ln w="9525">
            <a:noFill/>
            <a:miter lim="800000"/>
            <a:headEnd/>
            <a:tailEnd/>
          </a:ln>
        </p:spPr>
        <p:txBody>
          <a:bodyPr wrap="none">
            <a:spAutoFit/>
          </a:bodyPr>
          <a:lstStyle/>
          <a:p>
            <a:r>
              <a:rPr lang="cs-CZ" sz="1400" b="1" dirty="0"/>
              <a:t>Stužka</a:t>
            </a:r>
            <a:r>
              <a:rPr lang="cs-CZ" sz="1400" dirty="0"/>
              <a:t>, první barevná fotografie, 1861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143375" y="1714500"/>
            <a:ext cx="736600" cy="1166813"/>
          </a:xfrm>
          <a:prstGeom prst="rect">
            <a:avLst/>
          </a:prstGeom>
          <a:noFill/>
          <a:ln w="9525">
            <a:noFill/>
            <a:miter lim="800000"/>
            <a:headEnd/>
            <a:tailEnd/>
          </a:ln>
        </p:spPr>
      </p:pic>
      <p:sp>
        <p:nvSpPr>
          <p:cNvPr id="2051" name="Obdélník 5"/>
          <p:cNvSpPr>
            <a:spLocks noChangeArrowheads="1"/>
          </p:cNvSpPr>
          <p:nvPr/>
        </p:nvSpPr>
        <p:spPr bwMode="auto">
          <a:xfrm>
            <a:off x="3786188" y="5286375"/>
            <a:ext cx="1520825" cy="276225"/>
          </a:xfrm>
          <a:prstGeom prst="rect">
            <a:avLst/>
          </a:prstGeom>
          <a:noFill/>
          <a:ln w="9525">
            <a:noFill/>
            <a:miter lim="800000"/>
            <a:headEnd/>
            <a:tailEnd/>
          </a:ln>
        </p:spPr>
        <p:txBody>
          <a:bodyPr wrap="none">
            <a:spAutoFit/>
          </a:bodyPr>
          <a:lstStyle/>
          <a:p>
            <a:r>
              <a:rPr lang="cs-CZ" sz="1200" b="1">
                <a:latin typeface="Calibri" pitchFamily="34" charset="0"/>
              </a:rPr>
              <a:t>© Ing. Petr Kvíz 2012</a:t>
            </a:r>
          </a:p>
        </p:txBody>
      </p:sp>
      <p:sp>
        <p:nvSpPr>
          <p:cNvPr id="7" name="Obdélník 6"/>
          <p:cNvSpPr/>
          <p:nvPr/>
        </p:nvSpPr>
        <p:spPr>
          <a:xfrm>
            <a:off x="323528" y="260648"/>
            <a:ext cx="8496944" cy="1323439"/>
          </a:xfrm>
          <a:prstGeom prst="rect">
            <a:avLst/>
          </a:prstGeom>
          <a:noFill/>
        </p:spPr>
        <p:txBody>
          <a:bodyPr>
            <a:spAutoFit/>
          </a:bodyPr>
          <a:lstStyle/>
          <a:p>
            <a:pPr algn="ctr" fontAlgn="auto">
              <a:spcBef>
                <a:spcPts val="0"/>
              </a:spcBef>
              <a:spcAft>
                <a:spcPts val="0"/>
              </a:spcAft>
              <a:defRPr/>
            </a:pPr>
            <a:r>
              <a:rPr lang="cs-CZ"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Člověk a Svět Práce</a:t>
            </a:r>
          </a:p>
        </p:txBody>
      </p:sp>
      <p:sp>
        <p:nvSpPr>
          <p:cNvPr id="2053" name="TextovéPole 7"/>
          <p:cNvSpPr txBox="1">
            <a:spLocks noChangeArrowheads="1"/>
          </p:cNvSpPr>
          <p:nvPr/>
        </p:nvSpPr>
        <p:spPr bwMode="auto">
          <a:xfrm>
            <a:off x="2928938" y="4071938"/>
            <a:ext cx="3286125" cy="646112"/>
          </a:xfrm>
          <a:prstGeom prst="rect">
            <a:avLst/>
          </a:prstGeom>
          <a:noFill/>
          <a:ln w="9525">
            <a:noFill/>
            <a:miter lim="800000"/>
            <a:headEnd/>
            <a:tailEnd/>
          </a:ln>
        </p:spPr>
        <p:txBody>
          <a:bodyPr>
            <a:spAutoFit/>
          </a:bodyPr>
          <a:lstStyle/>
          <a:p>
            <a:pPr algn="ctr"/>
            <a:r>
              <a:rPr lang="cs-CZ" sz="3600" b="1">
                <a:latin typeface="Calibri" pitchFamily="34" charset="0"/>
              </a:rPr>
              <a:t>9. TŘÍDA</a:t>
            </a:r>
          </a:p>
        </p:txBody>
      </p:sp>
      <p:sp>
        <p:nvSpPr>
          <p:cNvPr id="2054" name="TextovéPole 8"/>
          <p:cNvSpPr txBox="1">
            <a:spLocks noChangeArrowheads="1"/>
          </p:cNvSpPr>
          <p:nvPr/>
        </p:nvSpPr>
        <p:spPr bwMode="auto">
          <a:xfrm>
            <a:off x="1692275" y="3000375"/>
            <a:ext cx="5453063" cy="830263"/>
          </a:xfrm>
          <a:prstGeom prst="rect">
            <a:avLst/>
          </a:prstGeom>
          <a:noFill/>
          <a:ln w="9525">
            <a:noFill/>
            <a:miter lim="800000"/>
            <a:headEnd/>
            <a:tailEnd/>
          </a:ln>
        </p:spPr>
        <p:txBody>
          <a:bodyPr>
            <a:spAutoFit/>
          </a:bodyPr>
          <a:lstStyle/>
          <a:p>
            <a:pPr algn="ctr"/>
            <a:r>
              <a:rPr lang="cs-CZ" sz="4800" b="1">
                <a:latin typeface="Calibri" pitchFamily="34" charset="0"/>
              </a:rPr>
              <a:t>Historie fotografie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délník 1"/>
          <p:cNvSpPr>
            <a:spLocks noChangeArrowheads="1"/>
          </p:cNvSpPr>
          <p:nvPr/>
        </p:nvSpPr>
        <p:spPr bwMode="auto">
          <a:xfrm>
            <a:off x="250825" y="260350"/>
            <a:ext cx="8280400" cy="2308225"/>
          </a:xfrm>
          <a:prstGeom prst="rect">
            <a:avLst/>
          </a:prstGeom>
          <a:noFill/>
          <a:ln w="9525">
            <a:noFill/>
            <a:miter lim="800000"/>
            <a:headEnd/>
            <a:tailEnd/>
          </a:ln>
        </p:spPr>
        <p:txBody>
          <a:bodyPr>
            <a:spAutoFit/>
          </a:bodyPr>
          <a:lstStyle/>
          <a:p>
            <a:r>
              <a:rPr lang="cs-CZ" dirty="0"/>
              <a:t>Na výzkumy </a:t>
            </a:r>
            <a:r>
              <a:rPr lang="cs-CZ" b="1" dirty="0" err="1"/>
              <a:t>Jamese</a:t>
            </a:r>
            <a:r>
              <a:rPr lang="cs-CZ" b="1" dirty="0"/>
              <a:t> </a:t>
            </a:r>
            <a:r>
              <a:rPr lang="cs-CZ" b="1" dirty="0" err="1"/>
              <a:t>Maxwella</a:t>
            </a:r>
            <a:r>
              <a:rPr lang="cs-CZ" b="1" dirty="0"/>
              <a:t> </a:t>
            </a:r>
            <a:r>
              <a:rPr lang="cs-CZ" dirty="0"/>
              <a:t>navázal </a:t>
            </a:r>
            <a:r>
              <a:rPr lang="cs-CZ" b="1" dirty="0"/>
              <a:t>Louis </a:t>
            </a:r>
            <a:r>
              <a:rPr lang="cs-CZ" b="1" dirty="0" err="1"/>
              <a:t>Ducos</a:t>
            </a:r>
            <a:r>
              <a:rPr lang="cs-CZ" b="1" dirty="0"/>
              <a:t> </a:t>
            </a:r>
            <a:r>
              <a:rPr lang="cs-CZ" b="1" dirty="0" err="1"/>
              <a:t>du</a:t>
            </a:r>
            <a:r>
              <a:rPr lang="cs-CZ" b="1" dirty="0"/>
              <a:t> </a:t>
            </a:r>
            <a:r>
              <a:rPr lang="cs-CZ" b="1" dirty="0" err="1"/>
              <a:t>Hauron</a:t>
            </a:r>
            <a:r>
              <a:rPr lang="cs-CZ" b="1" dirty="0"/>
              <a:t>. </a:t>
            </a:r>
            <a:r>
              <a:rPr lang="cs-CZ" dirty="0"/>
              <a:t>Od roku 1862 pracoval několik let na praktickém způsob záznamu barevných fotografií pomocí dvou barevných systémů: subtraktivního (žlutá, azurová, purpurová) a aditivního (červená, zelená, modrá) barevného systému. Roku 1868 tyto metody patentoval. Osvítil bromostříbrnou kolodiovou desku výtažkovými filtry a zhotovil tak diapozitivy zabarvené do červena, modra a žluta. Tyto tři části pak musely být k získání konečné fotografie zcela přesně položeny přes sebe. Kvůli vysokým nákladům této metody se však v praxi mnoho nepoužívala.</a:t>
            </a:r>
          </a:p>
        </p:txBody>
      </p:sp>
      <p:pic>
        <p:nvPicPr>
          <p:cNvPr id="16387" name="Picture 3" descr="C:\Documents and Settings\PC014\Plocha\16.bmp"/>
          <p:cNvPicPr>
            <a:picLocks noChangeAspect="1" noChangeArrowheads="1"/>
          </p:cNvPicPr>
          <p:nvPr/>
        </p:nvPicPr>
        <p:blipFill>
          <a:blip r:embed="rId2" cstate="print"/>
          <a:srcRect/>
          <a:stretch>
            <a:fillRect/>
          </a:stretch>
        </p:blipFill>
        <p:spPr bwMode="auto">
          <a:xfrm>
            <a:off x="611560" y="2708919"/>
            <a:ext cx="3600400" cy="3715471"/>
          </a:xfrm>
          <a:prstGeom prst="rect">
            <a:avLst/>
          </a:prstGeom>
          <a:noFill/>
          <a:ln w="9525">
            <a:noFill/>
            <a:miter lim="800000"/>
            <a:headEnd/>
            <a:tailEnd/>
          </a:ln>
        </p:spPr>
      </p:pic>
      <p:pic>
        <p:nvPicPr>
          <p:cNvPr id="16388" name="Picture 4" descr="C:\Documents and Settings\PC014\Plocha\MLANOC~1.JPG"/>
          <p:cNvPicPr>
            <a:picLocks noChangeAspect="1" noChangeArrowheads="1"/>
          </p:cNvPicPr>
          <p:nvPr/>
        </p:nvPicPr>
        <p:blipFill>
          <a:blip r:embed="rId3" cstate="print"/>
          <a:srcRect/>
          <a:stretch>
            <a:fillRect/>
          </a:stretch>
        </p:blipFill>
        <p:spPr bwMode="auto">
          <a:xfrm>
            <a:off x="-10858500" y="-17145000"/>
            <a:ext cx="1890712" cy="2519362"/>
          </a:xfrm>
          <a:prstGeom prst="rect">
            <a:avLst/>
          </a:prstGeom>
          <a:noFill/>
          <a:ln w="9525">
            <a:noFill/>
            <a:miter lim="800000"/>
            <a:headEnd/>
            <a:tailEnd/>
          </a:ln>
        </p:spPr>
      </p:pic>
      <p:pic>
        <p:nvPicPr>
          <p:cNvPr id="16389" name="Picture 5" descr="C:\Documents and Settings\PC014\Plocha\MLANOC~1.JPG"/>
          <p:cNvPicPr>
            <a:picLocks noChangeAspect="1" noChangeArrowheads="1"/>
          </p:cNvPicPr>
          <p:nvPr/>
        </p:nvPicPr>
        <p:blipFill>
          <a:blip r:embed="rId4" cstate="print"/>
          <a:srcRect/>
          <a:stretch>
            <a:fillRect/>
          </a:stretch>
        </p:blipFill>
        <p:spPr bwMode="auto">
          <a:xfrm>
            <a:off x="4788024" y="2708920"/>
            <a:ext cx="2808312" cy="374572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délník 1"/>
          <p:cNvSpPr>
            <a:spLocks noChangeArrowheads="1"/>
          </p:cNvSpPr>
          <p:nvPr/>
        </p:nvSpPr>
        <p:spPr bwMode="auto">
          <a:xfrm>
            <a:off x="395288" y="260350"/>
            <a:ext cx="8280400" cy="923925"/>
          </a:xfrm>
          <a:prstGeom prst="rect">
            <a:avLst/>
          </a:prstGeom>
          <a:noFill/>
          <a:ln w="9525">
            <a:noFill/>
            <a:miter lim="800000"/>
            <a:headEnd/>
            <a:tailEnd/>
          </a:ln>
        </p:spPr>
        <p:txBody>
          <a:bodyPr>
            <a:spAutoFit/>
          </a:bodyPr>
          <a:lstStyle/>
          <a:p>
            <a:r>
              <a:rPr lang="cs-CZ" dirty="0"/>
              <a:t>Jednou z prvních barevných fotografií je </a:t>
            </a:r>
            <a:r>
              <a:rPr lang="cs-CZ" dirty="0" err="1"/>
              <a:t>Landscape</a:t>
            </a:r>
            <a:r>
              <a:rPr lang="cs-CZ" dirty="0"/>
              <a:t> </a:t>
            </a:r>
            <a:r>
              <a:rPr lang="cs-CZ" dirty="0" err="1"/>
              <a:t>of</a:t>
            </a:r>
            <a:r>
              <a:rPr lang="cs-CZ" dirty="0"/>
              <a:t> </a:t>
            </a:r>
            <a:r>
              <a:rPr lang="cs-CZ" dirty="0" err="1"/>
              <a:t>Southern</a:t>
            </a:r>
            <a:r>
              <a:rPr lang="cs-CZ" dirty="0"/>
              <a:t> France, pořízená subtraktivní metodou r. 1877</a:t>
            </a:r>
          </a:p>
        </p:txBody>
      </p:sp>
      <p:pic>
        <p:nvPicPr>
          <p:cNvPr id="19461" name="Picture 5" descr="http://www.nospeedbumps.com/wp-images/oldest_color_photograph.JPG"/>
          <p:cNvPicPr>
            <a:picLocks noChangeAspect="1" noChangeArrowheads="1"/>
          </p:cNvPicPr>
          <p:nvPr/>
        </p:nvPicPr>
        <p:blipFill>
          <a:blip r:embed="rId2" cstate="print"/>
          <a:srcRect/>
          <a:stretch>
            <a:fillRect/>
          </a:stretch>
        </p:blipFill>
        <p:spPr bwMode="auto">
          <a:xfrm>
            <a:off x="827584" y="1052736"/>
            <a:ext cx="6961054" cy="475252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délník 3"/>
          <p:cNvSpPr>
            <a:spLocks noChangeArrowheads="1"/>
          </p:cNvSpPr>
          <p:nvPr/>
        </p:nvSpPr>
        <p:spPr bwMode="auto">
          <a:xfrm>
            <a:off x="467544" y="404664"/>
            <a:ext cx="8280000" cy="1200329"/>
          </a:xfrm>
          <a:prstGeom prst="rect">
            <a:avLst/>
          </a:prstGeom>
          <a:noFill/>
          <a:ln w="9525">
            <a:noFill/>
            <a:miter lim="800000"/>
            <a:headEnd/>
            <a:tailEnd/>
          </a:ln>
        </p:spPr>
        <p:txBody>
          <a:bodyPr>
            <a:spAutoFit/>
          </a:bodyPr>
          <a:lstStyle/>
          <a:p>
            <a:r>
              <a:rPr lang="cs-CZ" dirty="0" smtClean="0"/>
              <a:t>Dalšími</a:t>
            </a:r>
            <a:r>
              <a:rPr lang="cs-CZ" dirty="0"/>
              <a:t>, kdo se zabýval barevnou fotografií byli roku 1904 v Lyonu bratři Auguste a Louis </a:t>
            </a:r>
            <a:r>
              <a:rPr lang="cs-CZ" dirty="0" err="1"/>
              <a:t>Lumièrové</a:t>
            </a:r>
            <a:r>
              <a:rPr lang="cs-CZ" dirty="0"/>
              <a:t>, kteří představili první autochromové desky, které se daly reprodukovat barevným tiskem a umožnili v praxi vyrobit fotografii jediným snímkem</a:t>
            </a:r>
            <a:r>
              <a:rPr lang="cs-CZ" dirty="0" smtClean="0"/>
              <a:t>.</a:t>
            </a:r>
          </a:p>
        </p:txBody>
      </p:sp>
      <p:pic>
        <p:nvPicPr>
          <p:cNvPr id="17412" name="Picture 4" descr="C:\Documents and Settings\PC014\Plocha\19.bmp"/>
          <p:cNvPicPr>
            <a:picLocks noChangeAspect="1" noChangeArrowheads="1"/>
          </p:cNvPicPr>
          <p:nvPr/>
        </p:nvPicPr>
        <p:blipFill>
          <a:blip r:embed="rId2" cstate="print"/>
          <a:srcRect/>
          <a:stretch>
            <a:fillRect/>
          </a:stretch>
        </p:blipFill>
        <p:spPr bwMode="auto">
          <a:xfrm>
            <a:off x="539552" y="1700808"/>
            <a:ext cx="3965583" cy="3024336"/>
          </a:xfrm>
          <a:prstGeom prst="rect">
            <a:avLst/>
          </a:prstGeom>
          <a:noFill/>
          <a:ln w="9525">
            <a:noFill/>
            <a:miter lim="800000"/>
            <a:headEnd/>
            <a:tailEnd/>
          </a:ln>
        </p:spPr>
      </p:pic>
      <p:pic>
        <p:nvPicPr>
          <p:cNvPr id="17415" name="Picture 7" descr="Soubor:Edvard Beneš with wife.jpg">
            <a:hlinkClick r:id="rId3"/>
          </p:cNvPr>
          <p:cNvPicPr>
            <a:picLocks noChangeAspect="1" noChangeArrowheads="1"/>
          </p:cNvPicPr>
          <p:nvPr/>
        </p:nvPicPr>
        <p:blipFill>
          <a:blip r:embed="rId4" cstate="print"/>
          <a:srcRect/>
          <a:stretch>
            <a:fillRect/>
          </a:stretch>
        </p:blipFill>
        <p:spPr bwMode="auto">
          <a:xfrm>
            <a:off x="4932040" y="1484784"/>
            <a:ext cx="3240360" cy="4745662"/>
          </a:xfrm>
          <a:prstGeom prst="rect">
            <a:avLst/>
          </a:prstGeom>
          <a:noFill/>
        </p:spPr>
      </p:pic>
      <p:sp>
        <p:nvSpPr>
          <p:cNvPr id="11" name="Obdélník 10"/>
          <p:cNvSpPr/>
          <p:nvPr/>
        </p:nvSpPr>
        <p:spPr>
          <a:xfrm>
            <a:off x="683568" y="5301208"/>
            <a:ext cx="3456384" cy="800219"/>
          </a:xfrm>
          <a:prstGeom prst="rect">
            <a:avLst/>
          </a:prstGeom>
        </p:spPr>
        <p:txBody>
          <a:bodyPr wrap="square">
            <a:spAutoFit/>
          </a:bodyPr>
          <a:lstStyle/>
          <a:p>
            <a:pPr lvl="0"/>
            <a:r>
              <a:rPr lang="cs-CZ" sz="1400" dirty="0">
                <a:solidFill>
                  <a:prstClr val="black"/>
                </a:solidFill>
              </a:rPr>
              <a:t>Edvard Beneš s chotí na autochromu z roku 1921, foto Josef Jindřich </a:t>
            </a:r>
            <a:r>
              <a:rPr lang="cs-CZ" sz="1400" dirty="0" err="1" smtClean="0">
                <a:solidFill>
                  <a:prstClr val="black"/>
                </a:solidFill>
              </a:rPr>
              <a:t>Šechtl</a:t>
            </a:r>
            <a:r>
              <a:rPr lang="cs-CZ" sz="1400" dirty="0" smtClean="0">
                <a:solidFill>
                  <a:prstClr val="black"/>
                </a:solidFill>
              </a:rPr>
              <a:t>.</a:t>
            </a:r>
            <a:endParaRPr lang="cs-CZ" sz="1400" dirty="0">
              <a:solidFill>
                <a:prstClr val="black"/>
              </a:solidFill>
            </a:endParaRPr>
          </a:p>
          <a:p>
            <a:pPr lvl="0"/>
            <a:endParaRPr lang="cs-CZ" dirty="0">
              <a:solidFill>
                <a:prstClr val="black"/>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23528" y="404664"/>
            <a:ext cx="8280000" cy="1477328"/>
          </a:xfrm>
          <a:prstGeom prst="rect">
            <a:avLst/>
          </a:prstGeom>
        </p:spPr>
        <p:txBody>
          <a:bodyPr>
            <a:spAutoFit/>
          </a:bodyPr>
          <a:lstStyle/>
          <a:p>
            <a:r>
              <a:rPr lang="cs-CZ" dirty="0" smtClean="0"/>
              <a:t>První digitální snímek na počítači pořídil v roce 1957 </a:t>
            </a:r>
            <a:r>
              <a:rPr lang="cs-CZ" b="1" dirty="0" err="1" smtClean="0"/>
              <a:t>Russell</a:t>
            </a:r>
            <a:r>
              <a:rPr lang="cs-CZ" b="1" dirty="0" smtClean="0"/>
              <a:t> </a:t>
            </a:r>
            <a:r>
              <a:rPr lang="cs-CZ" b="1" dirty="0" err="1" smtClean="0"/>
              <a:t>Kirsch</a:t>
            </a:r>
            <a:r>
              <a:rPr lang="cs-CZ" b="1" dirty="0" smtClean="0"/>
              <a:t> </a:t>
            </a:r>
            <a:r>
              <a:rPr lang="cs-CZ" dirty="0" smtClean="0"/>
              <a:t>z americké organizace </a:t>
            </a:r>
            <a:r>
              <a:rPr lang="cs-CZ" dirty="0" err="1" smtClean="0"/>
              <a:t>National</a:t>
            </a:r>
            <a:r>
              <a:rPr lang="cs-CZ" dirty="0" smtClean="0"/>
              <a:t> </a:t>
            </a:r>
            <a:r>
              <a:rPr lang="cs-CZ" dirty="0" err="1" smtClean="0"/>
              <a:t>Bureau</a:t>
            </a:r>
            <a:r>
              <a:rPr lang="cs-CZ" dirty="0" smtClean="0"/>
              <a:t> </a:t>
            </a:r>
            <a:r>
              <a:rPr lang="cs-CZ" dirty="0" err="1" smtClean="0"/>
              <a:t>of</a:t>
            </a:r>
            <a:r>
              <a:rPr lang="cs-CZ" dirty="0" smtClean="0"/>
              <a:t> </a:t>
            </a:r>
            <a:r>
              <a:rPr lang="cs-CZ" dirty="0" err="1" smtClean="0"/>
              <a:t>Standards</a:t>
            </a:r>
            <a:r>
              <a:rPr lang="cs-CZ" dirty="0" smtClean="0"/>
              <a:t>, dnes známý jako Národní institut pro standardy a technologie. Jedná se o portrét malého syna šéfa </a:t>
            </a:r>
            <a:r>
              <a:rPr lang="cs-CZ" dirty="0" err="1" smtClean="0"/>
              <a:t>vývojářského</a:t>
            </a:r>
            <a:r>
              <a:rPr lang="cs-CZ" dirty="0" smtClean="0"/>
              <a:t> týmu a vznikl složením dvou binárních </a:t>
            </a:r>
            <a:r>
              <a:rPr lang="cs-CZ" dirty="0" err="1" smtClean="0"/>
              <a:t>skenů</a:t>
            </a:r>
            <a:r>
              <a:rPr lang="cs-CZ" dirty="0" smtClean="0"/>
              <a:t> tak, aby na obraze vznikla šedá škála.</a:t>
            </a:r>
            <a:endParaRPr lang="cs-CZ" dirty="0"/>
          </a:p>
        </p:txBody>
      </p:sp>
      <p:pic>
        <p:nvPicPr>
          <p:cNvPr id="18439" name="Picture 7" descr="NBSFirstScanImage.jpg">
            <a:hlinkClick r:id="rId2"/>
          </p:cNvPr>
          <p:cNvPicPr>
            <a:picLocks noChangeAspect="1" noChangeArrowheads="1"/>
          </p:cNvPicPr>
          <p:nvPr/>
        </p:nvPicPr>
        <p:blipFill>
          <a:blip r:embed="rId3" cstate="print"/>
          <a:srcRect/>
          <a:stretch>
            <a:fillRect/>
          </a:stretch>
        </p:blipFill>
        <p:spPr bwMode="auto">
          <a:xfrm>
            <a:off x="467544" y="1988840"/>
            <a:ext cx="2959731" cy="3780000"/>
          </a:xfrm>
          <a:prstGeom prst="rect">
            <a:avLst/>
          </a:prstGeom>
          <a:noFill/>
        </p:spPr>
      </p:pic>
      <p:pic>
        <p:nvPicPr>
          <p:cNvPr id="18441" name="Picture 9" descr="http://images.brighthub.com/EA/7/EA7CDBDA04692DF19CF381581EE070AA375E5C58_large.jpg"/>
          <p:cNvPicPr>
            <a:picLocks noChangeAspect="1" noChangeArrowheads="1"/>
          </p:cNvPicPr>
          <p:nvPr/>
        </p:nvPicPr>
        <p:blipFill>
          <a:blip r:embed="rId4" cstate="print"/>
          <a:srcRect l="11323" t="18721" r="10079" b="20278"/>
          <a:stretch>
            <a:fillRect/>
          </a:stretch>
        </p:blipFill>
        <p:spPr bwMode="auto">
          <a:xfrm>
            <a:off x="3635896" y="1988840"/>
            <a:ext cx="4870385" cy="3780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332656"/>
            <a:ext cx="8280000" cy="646331"/>
          </a:xfrm>
          <a:prstGeom prst="rect">
            <a:avLst/>
          </a:prstGeom>
        </p:spPr>
        <p:txBody>
          <a:bodyPr>
            <a:spAutoFit/>
          </a:bodyPr>
          <a:lstStyle/>
          <a:p>
            <a:r>
              <a:rPr lang="cs-CZ" dirty="0" smtClean="0"/>
              <a:t>Prvním fotoaparátem, který pořizoval snímky a ukládal je v digitální podobě, byl fotoaparát vytvořený inženýrem Kodaku </a:t>
            </a:r>
            <a:r>
              <a:rPr lang="cs-CZ" b="1" dirty="0" err="1" smtClean="0"/>
              <a:t>Stevem</a:t>
            </a:r>
            <a:r>
              <a:rPr lang="cs-CZ" b="1" dirty="0" smtClean="0"/>
              <a:t> </a:t>
            </a:r>
            <a:r>
              <a:rPr lang="cs-CZ" b="1" dirty="0" err="1" smtClean="0"/>
              <a:t>Sassonem</a:t>
            </a:r>
            <a:r>
              <a:rPr lang="cs-CZ" b="1" dirty="0" smtClean="0"/>
              <a:t> </a:t>
            </a:r>
            <a:r>
              <a:rPr lang="cs-CZ" dirty="0" smtClean="0"/>
              <a:t>v roce 1975. </a:t>
            </a:r>
            <a:endParaRPr lang="cs-CZ" dirty="0"/>
          </a:p>
        </p:txBody>
      </p:sp>
      <p:pic>
        <p:nvPicPr>
          <p:cNvPr id="52226" name="Picture 2" descr="http://majkl.kx.cz/wp-content/uploads/kodak-digicam-260w.jpg"/>
          <p:cNvPicPr>
            <a:picLocks noChangeAspect="1" noChangeArrowheads="1"/>
          </p:cNvPicPr>
          <p:nvPr/>
        </p:nvPicPr>
        <p:blipFill>
          <a:blip r:embed="rId2" cstate="print"/>
          <a:srcRect/>
          <a:stretch>
            <a:fillRect/>
          </a:stretch>
        </p:blipFill>
        <p:spPr bwMode="auto">
          <a:xfrm>
            <a:off x="467544" y="1196752"/>
            <a:ext cx="3560972" cy="4752528"/>
          </a:xfrm>
          <a:prstGeom prst="rect">
            <a:avLst/>
          </a:prstGeom>
          <a:noFill/>
        </p:spPr>
      </p:pic>
      <p:pic>
        <p:nvPicPr>
          <p:cNvPr id="52228" name="Picture 4" descr="http://majkl.kx.cz/wp-content/uploads/kodak.jpg"/>
          <p:cNvPicPr>
            <a:picLocks noChangeAspect="1" noChangeArrowheads="1"/>
          </p:cNvPicPr>
          <p:nvPr/>
        </p:nvPicPr>
        <p:blipFill>
          <a:blip r:embed="rId3" cstate="print"/>
          <a:srcRect/>
          <a:stretch>
            <a:fillRect/>
          </a:stretch>
        </p:blipFill>
        <p:spPr bwMode="auto">
          <a:xfrm>
            <a:off x="4211960" y="1484784"/>
            <a:ext cx="4476750" cy="41052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476672"/>
            <a:ext cx="8280000" cy="646331"/>
          </a:xfrm>
          <a:prstGeom prst="rect">
            <a:avLst/>
          </a:prstGeom>
        </p:spPr>
        <p:txBody>
          <a:bodyPr>
            <a:spAutoFit/>
          </a:bodyPr>
          <a:lstStyle/>
          <a:p>
            <a:r>
              <a:rPr lang="cs-CZ" dirty="0" smtClean="0"/>
              <a:t>Prvním fotoaparátem, který zaznamenával snímky do počítačových souborů, byl v roce 1988 </a:t>
            </a:r>
            <a:r>
              <a:rPr lang="cs-CZ" b="1" dirty="0" smtClean="0"/>
              <a:t>Fuji DS-1P</a:t>
            </a:r>
            <a:endParaRPr lang="cs-CZ" b="1" dirty="0"/>
          </a:p>
        </p:txBody>
      </p:sp>
      <p:pic>
        <p:nvPicPr>
          <p:cNvPr id="53250" name="Picture 2" descr="http://images4.wikia.nocookie.net/__cb20111230110158/camerapedia/images/thumb/6/64/Fujix_1.jpg/500px-Fujix_1.jpg">
            <a:hlinkClick r:id="rId2"/>
          </p:cNvPr>
          <p:cNvPicPr>
            <a:picLocks noChangeAspect="1" noChangeArrowheads="1"/>
          </p:cNvPicPr>
          <p:nvPr/>
        </p:nvPicPr>
        <p:blipFill>
          <a:blip r:embed="rId3" cstate="print"/>
          <a:srcRect/>
          <a:stretch>
            <a:fillRect/>
          </a:stretch>
        </p:blipFill>
        <p:spPr bwMode="auto">
          <a:xfrm>
            <a:off x="0" y="1844824"/>
            <a:ext cx="4032448" cy="2685611"/>
          </a:xfrm>
          <a:prstGeom prst="rect">
            <a:avLst/>
          </a:prstGeom>
          <a:noFill/>
        </p:spPr>
      </p:pic>
      <p:sp>
        <p:nvSpPr>
          <p:cNvPr id="4" name="Obdélník 3"/>
          <p:cNvSpPr/>
          <p:nvPr/>
        </p:nvSpPr>
        <p:spPr>
          <a:xfrm>
            <a:off x="395536" y="5518973"/>
            <a:ext cx="8280000" cy="646331"/>
          </a:xfrm>
          <a:prstGeom prst="rect">
            <a:avLst/>
          </a:prstGeom>
        </p:spPr>
        <p:txBody>
          <a:bodyPr>
            <a:spAutoFit/>
          </a:bodyPr>
          <a:lstStyle/>
          <a:p>
            <a:r>
              <a:rPr lang="cs-CZ" dirty="0" smtClean="0"/>
              <a:t>V roce 1991 byla uvedena první digitální zrcadlovka, </a:t>
            </a:r>
            <a:r>
              <a:rPr lang="cs-CZ" b="1" dirty="0" smtClean="0"/>
              <a:t>Kodak DCS-100</a:t>
            </a:r>
            <a:r>
              <a:rPr lang="cs-CZ" dirty="0" smtClean="0"/>
              <a:t>. Měla 1,3 </a:t>
            </a:r>
            <a:r>
              <a:rPr lang="cs-CZ" dirty="0" err="1" smtClean="0"/>
              <a:t>Mpix</a:t>
            </a:r>
            <a:r>
              <a:rPr lang="cs-CZ" dirty="0" smtClean="0"/>
              <a:t> senzor a stála 13 000 USD.</a:t>
            </a:r>
            <a:endParaRPr lang="cs-CZ" dirty="0"/>
          </a:p>
        </p:txBody>
      </p:sp>
      <p:pic>
        <p:nvPicPr>
          <p:cNvPr id="53252" name="Picture 4" descr="http://www.fotografovani.cz/images3/kdcs100.jpg"/>
          <p:cNvPicPr>
            <a:picLocks noChangeAspect="1" noChangeArrowheads="1"/>
          </p:cNvPicPr>
          <p:nvPr/>
        </p:nvPicPr>
        <p:blipFill>
          <a:blip r:embed="rId4" cstate="print"/>
          <a:srcRect/>
          <a:stretch>
            <a:fillRect/>
          </a:stretch>
        </p:blipFill>
        <p:spPr bwMode="auto">
          <a:xfrm>
            <a:off x="4067944" y="1196752"/>
            <a:ext cx="4133850" cy="39528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ovéPole 1"/>
          <p:cNvSpPr txBox="1">
            <a:spLocks noChangeArrowheads="1"/>
          </p:cNvSpPr>
          <p:nvPr/>
        </p:nvSpPr>
        <p:spPr bwMode="auto">
          <a:xfrm>
            <a:off x="1116013" y="2492375"/>
            <a:ext cx="6985000" cy="769938"/>
          </a:xfrm>
          <a:prstGeom prst="rect">
            <a:avLst/>
          </a:prstGeom>
          <a:noFill/>
          <a:ln w="9525">
            <a:noFill/>
            <a:miter lim="800000"/>
            <a:headEnd/>
            <a:tailEnd/>
          </a:ln>
        </p:spPr>
        <p:txBody>
          <a:bodyPr>
            <a:spAutoFit/>
          </a:bodyPr>
          <a:lstStyle/>
          <a:p>
            <a:pPr algn="ctr"/>
            <a:r>
              <a:rPr lang="cs-CZ" sz="4400" b="1" dirty="0"/>
              <a:t>KONEC PREZENTACE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827584" y="332656"/>
            <a:ext cx="7344816" cy="6336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000" b="1" dirty="0" smtClean="0">
                <a:solidFill>
                  <a:schemeClr val="tx1"/>
                </a:solidFill>
              </a:rPr>
              <a:t>Zdroje textů  a obrázků</a:t>
            </a:r>
            <a:r>
              <a:rPr lang="cs-CZ" sz="1000" dirty="0" smtClean="0">
                <a:solidFill>
                  <a:schemeClr val="tx1"/>
                </a:solidFill>
              </a:rPr>
              <a:t>:</a:t>
            </a:r>
          </a:p>
          <a:p>
            <a:r>
              <a:rPr lang="cs-CZ" sz="1000" dirty="0" smtClean="0">
                <a:solidFill>
                  <a:schemeClr val="tx1"/>
                </a:solidFill>
              </a:rPr>
              <a:t>obrázek č. 1: </a:t>
            </a:r>
            <a:r>
              <a:rPr lang="cs-CZ" sz="1000" i="1" dirty="0" smtClean="0">
                <a:solidFill>
                  <a:schemeClr val="tx1"/>
                </a:solidFill>
              </a:rPr>
              <a:t>http://en.wikipedia.org/wiki/File:Camera_obscura_box.jpg</a:t>
            </a:r>
          </a:p>
          <a:p>
            <a:r>
              <a:rPr lang="cs-CZ" sz="1000" dirty="0" smtClean="0">
                <a:solidFill>
                  <a:schemeClr val="tx1"/>
                </a:solidFill>
              </a:rPr>
              <a:t>obrázek č. 2: </a:t>
            </a:r>
            <a:r>
              <a:rPr lang="cs-CZ" sz="1000" i="1" dirty="0" smtClean="0">
                <a:solidFill>
                  <a:schemeClr val="tx1"/>
                </a:solidFill>
              </a:rPr>
              <a:t>http://de.</a:t>
            </a:r>
            <a:r>
              <a:rPr lang="cs-CZ" sz="1000" i="1" dirty="0" err="1" smtClean="0">
                <a:solidFill>
                  <a:schemeClr val="tx1"/>
                </a:solidFill>
              </a:rPr>
              <a:t>wikipedia.org</a:t>
            </a:r>
            <a:r>
              <a:rPr lang="cs-CZ" sz="1000" i="1" dirty="0" smtClean="0">
                <a:solidFill>
                  <a:schemeClr val="tx1"/>
                </a:solidFill>
              </a:rPr>
              <a:t>/</a:t>
            </a:r>
            <a:r>
              <a:rPr lang="cs-CZ" sz="1000" i="1" dirty="0" err="1" smtClean="0">
                <a:solidFill>
                  <a:schemeClr val="tx1"/>
                </a:solidFill>
              </a:rPr>
              <a:t>wiki</a:t>
            </a:r>
            <a:r>
              <a:rPr lang="cs-CZ" sz="1000" i="1" dirty="0" smtClean="0">
                <a:solidFill>
                  <a:schemeClr val="tx1"/>
                </a:solidFill>
              </a:rPr>
              <a:t>/</a:t>
            </a:r>
            <a:r>
              <a:rPr lang="cs-CZ" sz="1000" i="1" dirty="0" err="1" smtClean="0">
                <a:solidFill>
                  <a:schemeClr val="tx1"/>
                </a:solidFill>
              </a:rPr>
              <a:t>Camera</a:t>
            </a:r>
            <a:r>
              <a:rPr lang="cs-CZ" sz="1000" i="1" dirty="0" smtClean="0">
                <a:solidFill>
                  <a:schemeClr val="tx1"/>
                </a:solidFill>
              </a:rPr>
              <a:t>_</a:t>
            </a:r>
            <a:r>
              <a:rPr lang="cs-CZ" sz="1000" i="1" dirty="0" err="1" smtClean="0">
                <a:solidFill>
                  <a:schemeClr val="tx1"/>
                </a:solidFill>
              </a:rPr>
              <a:t>obscura</a:t>
            </a:r>
            <a:endParaRPr lang="cs-CZ" sz="1000" i="1" dirty="0" smtClean="0">
              <a:solidFill>
                <a:schemeClr val="tx1"/>
              </a:solidFill>
            </a:endParaRPr>
          </a:p>
          <a:p>
            <a:r>
              <a:rPr lang="cs-CZ" sz="1000" dirty="0" smtClean="0">
                <a:solidFill>
                  <a:schemeClr val="tx1"/>
                </a:solidFill>
              </a:rPr>
              <a:t>obrázek č. 3: </a:t>
            </a:r>
            <a:r>
              <a:rPr lang="cs-CZ" sz="1000" i="1" dirty="0" smtClean="0">
                <a:solidFill>
                  <a:schemeClr val="tx1"/>
                </a:solidFill>
              </a:rPr>
              <a:t>http://www.</a:t>
            </a:r>
            <a:r>
              <a:rPr lang="cs-CZ" sz="1000" i="1" dirty="0" err="1" smtClean="0">
                <a:solidFill>
                  <a:schemeClr val="tx1"/>
                </a:solidFill>
              </a:rPr>
              <a:t>historiccamera.com</a:t>
            </a:r>
            <a:r>
              <a:rPr lang="cs-CZ" sz="1000" i="1" dirty="0" smtClean="0">
                <a:solidFill>
                  <a:schemeClr val="tx1"/>
                </a:solidFill>
              </a:rPr>
              <a:t>/history1/</a:t>
            </a:r>
            <a:r>
              <a:rPr lang="cs-CZ" sz="1000" i="1" dirty="0" err="1" smtClean="0">
                <a:solidFill>
                  <a:schemeClr val="tx1"/>
                </a:solidFill>
              </a:rPr>
              <a:t>photo</a:t>
            </a:r>
            <a:r>
              <a:rPr lang="cs-CZ" sz="1000" i="1" dirty="0" smtClean="0">
                <a:solidFill>
                  <a:schemeClr val="tx1"/>
                </a:solidFill>
              </a:rPr>
              <a:t>_history1727.html</a:t>
            </a:r>
          </a:p>
          <a:p>
            <a:r>
              <a:rPr lang="cs-CZ" sz="1000" dirty="0" smtClean="0">
                <a:solidFill>
                  <a:schemeClr val="tx1"/>
                </a:solidFill>
              </a:rPr>
              <a:t>obrázek č. 4,5,6 </a:t>
            </a:r>
            <a:r>
              <a:rPr lang="cs-CZ" sz="1000" i="1" dirty="0" smtClean="0">
                <a:solidFill>
                  <a:schemeClr val="tx1"/>
                </a:solidFill>
              </a:rPr>
              <a:t>http://cs.wikipedia.org/wiki/Nic%C3%A9phore_Ni%C3%A9pce</a:t>
            </a:r>
          </a:p>
          <a:p>
            <a:r>
              <a:rPr lang="cs-CZ" sz="1000" dirty="0" smtClean="0">
                <a:solidFill>
                  <a:schemeClr val="tx1"/>
                </a:solidFill>
              </a:rPr>
              <a:t>obrázek č. 7: </a:t>
            </a:r>
            <a:r>
              <a:rPr lang="cs-CZ" sz="1000" i="1" dirty="0" smtClean="0">
                <a:solidFill>
                  <a:schemeClr val="tx1"/>
                </a:solidFill>
              </a:rPr>
              <a:t>http://www.</a:t>
            </a:r>
            <a:r>
              <a:rPr lang="cs-CZ" sz="1000" i="1" dirty="0" err="1" smtClean="0">
                <a:solidFill>
                  <a:schemeClr val="tx1"/>
                </a:solidFill>
              </a:rPr>
              <a:t>fotosluzby</a:t>
            </a:r>
            <a:r>
              <a:rPr lang="cs-CZ" sz="1000" i="1" dirty="0" smtClean="0">
                <a:solidFill>
                  <a:schemeClr val="tx1"/>
                </a:solidFill>
              </a:rPr>
              <a:t>-</a:t>
            </a:r>
            <a:r>
              <a:rPr lang="cs-CZ" sz="1000" i="1" dirty="0" err="1" smtClean="0">
                <a:solidFill>
                  <a:schemeClr val="tx1"/>
                </a:solidFill>
              </a:rPr>
              <a:t>dusek.cz</a:t>
            </a:r>
            <a:r>
              <a:rPr lang="cs-CZ" sz="1000" i="1" dirty="0" smtClean="0">
                <a:solidFill>
                  <a:schemeClr val="tx1"/>
                </a:solidFill>
              </a:rPr>
              <a:t>/aktuality.</a:t>
            </a:r>
            <a:r>
              <a:rPr lang="cs-CZ" sz="1000" i="1" dirty="0" err="1" smtClean="0">
                <a:solidFill>
                  <a:schemeClr val="tx1"/>
                </a:solidFill>
              </a:rPr>
              <a:t>html</a:t>
            </a:r>
            <a:endParaRPr lang="cs-CZ" sz="1000" i="1" dirty="0" smtClean="0">
              <a:solidFill>
                <a:schemeClr val="tx1"/>
              </a:solidFill>
            </a:endParaRPr>
          </a:p>
          <a:p>
            <a:r>
              <a:rPr lang="cs-CZ" sz="1000" dirty="0" smtClean="0">
                <a:solidFill>
                  <a:schemeClr val="tx1"/>
                </a:solidFill>
              </a:rPr>
              <a:t>obrázek č. 8: </a:t>
            </a:r>
            <a:r>
              <a:rPr lang="cs-CZ" sz="1000" i="1" dirty="0" smtClean="0">
                <a:solidFill>
                  <a:schemeClr val="tx1"/>
                </a:solidFill>
              </a:rPr>
              <a:t>http://kids.britannica.com/comptons/art-140273/Louis-Jacques-Mande-Daguerre-in-a-lithograph-by-Davignon-Hoffmann</a:t>
            </a:r>
          </a:p>
          <a:p>
            <a:r>
              <a:rPr lang="cs-CZ" sz="1000" dirty="0" smtClean="0">
                <a:solidFill>
                  <a:schemeClr val="tx1"/>
                </a:solidFill>
              </a:rPr>
              <a:t>obrázek č. 9: </a:t>
            </a:r>
            <a:r>
              <a:rPr lang="cs-CZ" sz="1000" i="1" dirty="0" smtClean="0">
                <a:solidFill>
                  <a:schemeClr val="tx1"/>
                </a:solidFill>
              </a:rPr>
              <a:t>http://jchistory.webnode.pt/album/galeria%20de%20fotos%3A%20ci%C3%AAncia%20e%20cultura%20no%20seculo%20xix/louis-jacques-daguerre-daguerrotipo-jpg</a:t>
            </a:r>
            <a:r>
              <a:rPr lang="cs-CZ" sz="1000" dirty="0" smtClean="0">
                <a:solidFill>
                  <a:schemeClr val="tx1"/>
                </a:solidFill>
              </a:rPr>
              <a:t>/ </a:t>
            </a:r>
          </a:p>
          <a:p>
            <a:r>
              <a:rPr lang="cs-CZ" sz="1000" dirty="0" smtClean="0">
                <a:solidFill>
                  <a:schemeClr val="tx1"/>
                </a:solidFill>
              </a:rPr>
              <a:t>obrázek č.10: </a:t>
            </a:r>
            <a:r>
              <a:rPr lang="cs-CZ" sz="1000" i="1" dirty="0" smtClean="0">
                <a:solidFill>
                  <a:schemeClr val="tx1"/>
                </a:solidFill>
              </a:rPr>
              <a:t>http://my-</a:t>
            </a:r>
            <a:r>
              <a:rPr lang="cs-CZ" sz="1000" i="1" dirty="0" err="1" smtClean="0">
                <a:solidFill>
                  <a:schemeClr val="tx1"/>
                </a:solidFill>
              </a:rPr>
              <a:t>gallery.webnode.cz</a:t>
            </a:r>
            <a:r>
              <a:rPr lang="cs-CZ" sz="1000" i="1" dirty="0" smtClean="0">
                <a:solidFill>
                  <a:schemeClr val="tx1"/>
                </a:solidFill>
              </a:rPr>
              <a:t>/</a:t>
            </a:r>
            <a:r>
              <a:rPr lang="cs-CZ" sz="1000" i="1" dirty="0" err="1" smtClean="0">
                <a:solidFill>
                  <a:schemeClr val="tx1"/>
                </a:solidFill>
              </a:rPr>
              <a:t>products</a:t>
            </a:r>
            <a:r>
              <a:rPr lang="cs-CZ" sz="1000" i="1" dirty="0" smtClean="0">
                <a:solidFill>
                  <a:schemeClr val="tx1"/>
                </a:solidFill>
              </a:rPr>
              <a:t>/zrod-fotografie</a:t>
            </a:r>
            <a:r>
              <a:rPr lang="cs-CZ" sz="1000" dirty="0" smtClean="0">
                <a:solidFill>
                  <a:schemeClr val="tx1"/>
                </a:solidFill>
              </a:rPr>
              <a:t>/</a:t>
            </a:r>
          </a:p>
          <a:p>
            <a:r>
              <a:rPr lang="cs-CZ" sz="1000" dirty="0" smtClean="0">
                <a:solidFill>
                  <a:schemeClr val="tx1"/>
                </a:solidFill>
              </a:rPr>
              <a:t>obrázek č. 11: </a:t>
            </a:r>
            <a:r>
              <a:rPr lang="cs-CZ" sz="1000" i="1" dirty="0" smtClean="0">
                <a:solidFill>
                  <a:schemeClr val="tx1"/>
                </a:solidFill>
              </a:rPr>
              <a:t>http://www.</a:t>
            </a:r>
            <a:r>
              <a:rPr lang="cs-CZ" sz="1000" i="1" dirty="0" err="1" smtClean="0">
                <a:solidFill>
                  <a:schemeClr val="tx1"/>
                </a:solidFill>
              </a:rPr>
              <a:t>dejinyfotografie.cz</a:t>
            </a:r>
            <a:r>
              <a:rPr lang="cs-CZ" sz="1000" dirty="0" smtClean="0">
                <a:solidFill>
                  <a:schemeClr val="tx1"/>
                </a:solidFill>
              </a:rPr>
              <a:t>/</a:t>
            </a:r>
          </a:p>
          <a:p>
            <a:r>
              <a:rPr lang="cs-CZ" sz="1000" dirty="0" smtClean="0">
                <a:solidFill>
                  <a:schemeClr val="tx1"/>
                </a:solidFill>
              </a:rPr>
              <a:t>obrázek č. 12: </a:t>
            </a:r>
            <a:r>
              <a:rPr lang="cs-CZ" sz="1000" i="1" dirty="0" smtClean="0">
                <a:solidFill>
                  <a:schemeClr val="tx1"/>
                </a:solidFill>
              </a:rPr>
              <a:t>http://cs.wikipedia.org/wiki/Louis_Daguerre</a:t>
            </a:r>
          </a:p>
          <a:p>
            <a:r>
              <a:rPr lang="cs-CZ" sz="1000" dirty="0" smtClean="0">
                <a:solidFill>
                  <a:schemeClr val="tx1"/>
                </a:solidFill>
              </a:rPr>
              <a:t>obrázek č. 13: </a:t>
            </a:r>
            <a:r>
              <a:rPr lang="cs-CZ" sz="1000" i="1" dirty="0" smtClean="0">
                <a:solidFill>
                  <a:schemeClr val="tx1"/>
                </a:solidFill>
              </a:rPr>
              <a:t>http://www.</a:t>
            </a:r>
            <a:r>
              <a:rPr lang="cs-CZ" sz="1000" i="1" dirty="0" err="1" smtClean="0">
                <a:solidFill>
                  <a:schemeClr val="tx1"/>
                </a:solidFill>
              </a:rPr>
              <a:t>nndb.com</a:t>
            </a:r>
            <a:r>
              <a:rPr lang="cs-CZ" sz="1000" i="1" dirty="0" smtClean="0">
                <a:solidFill>
                  <a:schemeClr val="tx1"/>
                </a:solidFill>
              </a:rPr>
              <a:t>/</a:t>
            </a:r>
            <a:r>
              <a:rPr lang="cs-CZ" sz="1000" i="1" dirty="0" err="1" smtClean="0">
                <a:solidFill>
                  <a:schemeClr val="tx1"/>
                </a:solidFill>
              </a:rPr>
              <a:t>people</a:t>
            </a:r>
            <a:r>
              <a:rPr lang="cs-CZ" sz="1000" i="1" dirty="0" smtClean="0">
                <a:solidFill>
                  <a:schemeClr val="tx1"/>
                </a:solidFill>
              </a:rPr>
              <a:t>/397/000098103</a:t>
            </a:r>
            <a:r>
              <a:rPr lang="cs-CZ" sz="1000" dirty="0" smtClean="0">
                <a:solidFill>
                  <a:schemeClr val="tx1"/>
                </a:solidFill>
              </a:rPr>
              <a:t>/</a:t>
            </a:r>
          </a:p>
          <a:p>
            <a:r>
              <a:rPr lang="cs-CZ" sz="1000" dirty="0" smtClean="0">
                <a:solidFill>
                  <a:schemeClr val="tx1"/>
                </a:solidFill>
              </a:rPr>
              <a:t>obrázek č. 14: </a:t>
            </a:r>
            <a:r>
              <a:rPr lang="cs-CZ" sz="1000" i="1" dirty="0" smtClean="0">
                <a:solidFill>
                  <a:schemeClr val="tx1"/>
                </a:solidFill>
              </a:rPr>
              <a:t>http://www.</a:t>
            </a:r>
            <a:r>
              <a:rPr lang="cs-CZ" sz="1000" i="1" dirty="0" err="1" smtClean="0">
                <a:solidFill>
                  <a:schemeClr val="tx1"/>
                </a:solidFill>
              </a:rPr>
              <a:t>photographymuseum.com</a:t>
            </a:r>
            <a:r>
              <a:rPr lang="cs-CZ" sz="1000" i="1" dirty="0" smtClean="0">
                <a:solidFill>
                  <a:schemeClr val="tx1"/>
                </a:solidFill>
              </a:rPr>
              <a:t>/</a:t>
            </a:r>
            <a:r>
              <a:rPr lang="cs-CZ" sz="1000" i="1" dirty="0" err="1" smtClean="0">
                <a:solidFill>
                  <a:schemeClr val="tx1"/>
                </a:solidFill>
              </a:rPr>
              <a:t>coachlg.html</a:t>
            </a:r>
            <a:endParaRPr lang="cs-CZ" sz="1000" i="1" dirty="0" smtClean="0">
              <a:solidFill>
                <a:schemeClr val="tx1"/>
              </a:solidFill>
            </a:endParaRPr>
          </a:p>
          <a:p>
            <a:r>
              <a:rPr lang="cs-CZ" sz="1000" dirty="0" smtClean="0">
                <a:solidFill>
                  <a:schemeClr val="tx1"/>
                </a:solidFill>
              </a:rPr>
              <a:t>obrázek č. 15: </a:t>
            </a:r>
            <a:r>
              <a:rPr lang="cs-CZ" sz="1000" i="1" dirty="0" smtClean="0">
                <a:solidFill>
                  <a:schemeClr val="tx1"/>
                </a:solidFill>
              </a:rPr>
              <a:t>http://cs.wikipedia.org/wiki/Lacock_Abbey</a:t>
            </a:r>
          </a:p>
          <a:p>
            <a:r>
              <a:rPr lang="cs-CZ" sz="1000" dirty="0" smtClean="0">
                <a:solidFill>
                  <a:schemeClr val="tx1"/>
                </a:solidFill>
              </a:rPr>
              <a:t>obrázek č. 16: </a:t>
            </a:r>
            <a:r>
              <a:rPr lang="cs-CZ" sz="1000" i="1" dirty="0" smtClean="0">
                <a:solidFill>
                  <a:schemeClr val="tx1"/>
                </a:solidFill>
              </a:rPr>
              <a:t>http://cs.wikipedia.org/wiki/William_Fox_Talbot</a:t>
            </a:r>
          </a:p>
          <a:p>
            <a:r>
              <a:rPr lang="cs-CZ" sz="1000" dirty="0" smtClean="0">
                <a:solidFill>
                  <a:schemeClr val="tx1"/>
                </a:solidFill>
              </a:rPr>
              <a:t>obrázek č. 17: </a:t>
            </a:r>
            <a:r>
              <a:rPr lang="cs-CZ" sz="1000" i="1" dirty="0" smtClean="0">
                <a:solidFill>
                  <a:schemeClr val="tx1"/>
                </a:solidFill>
              </a:rPr>
              <a:t>http://cs.wikipedia.org/wiki/Port%C3%A1l:Fotografie/Biografie_m%C4%9Bs%C3%ADce/Archiv</a:t>
            </a:r>
          </a:p>
          <a:p>
            <a:r>
              <a:rPr lang="cs-CZ" sz="1000" dirty="0" smtClean="0">
                <a:solidFill>
                  <a:schemeClr val="tx1"/>
                </a:solidFill>
              </a:rPr>
              <a:t>obrázek č. 18</a:t>
            </a:r>
            <a:r>
              <a:rPr lang="cs-CZ" sz="1000" i="1" dirty="0" smtClean="0">
                <a:solidFill>
                  <a:schemeClr val="tx1"/>
                </a:solidFill>
              </a:rPr>
              <a:t>: http://cs.wikipedia.org/wiki/Frederick_Scott_Archer</a:t>
            </a:r>
          </a:p>
          <a:p>
            <a:r>
              <a:rPr lang="cs-CZ" sz="1000" dirty="0" smtClean="0">
                <a:solidFill>
                  <a:schemeClr val="tx1"/>
                </a:solidFill>
              </a:rPr>
              <a:t>obrázek č. 19: </a:t>
            </a:r>
            <a:r>
              <a:rPr lang="cs-CZ" sz="1000" i="1" dirty="0" smtClean="0">
                <a:solidFill>
                  <a:schemeClr val="tx1"/>
                </a:solidFill>
              </a:rPr>
              <a:t>http://www.</a:t>
            </a:r>
            <a:r>
              <a:rPr lang="cs-CZ" sz="1000" i="1" dirty="0" err="1" smtClean="0">
                <a:solidFill>
                  <a:schemeClr val="tx1"/>
                </a:solidFill>
              </a:rPr>
              <a:t>flickr.com</a:t>
            </a:r>
            <a:r>
              <a:rPr lang="cs-CZ" sz="1000" i="1" dirty="0" smtClean="0">
                <a:solidFill>
                  <a:schemeClr val="tx1"/>
                </a:solidFill>
              </a:rPr>
              <a:t>/</a:t>
            </a:r>
            <a:r>
              <a:rPr lang="cs-CZ" sz="1000" i="1" dirty="0" err="1" smtClean="0">
                <a:solidFill>
                  <a:schemeClr val="tx1"/>
                </a:solidFill>
              </a:rPr>
              <a:t>photos</a:t>
            </a:r>
            <a:r>
              <a:rPr lang="cs-CZ" sz="1000" i="1" dirty="0" smtClean="0">
                <a:solidFill>
                  <a:schemeClr val="tx1"/>
                </a:solidFill>
              </a:rPr>
              <a:t>/</a:t>
            </a:r>
            <a:r>
              <a:rPr lang="cs-CZ" sz="1000" i="1" dirty="0" err="1" smtClean="0">
                <a:solidFill>
                  <a:schemeClr val="tx1"/>
                </a:solidFill>
              </a:rPr>
              <a:t>pukeariki</a:t>
            </a:r>
            <a:r>
              <a:rPr lang="cs-CZ" sz="1000" i="1" dirty="0" smtClean="0">
                <a:solidFill>
                  <a:schemeClr val="tx1"/>
                </a:solidFill>
              </a:rPr>
              <a:t>/4583167532</a:t>
            </a:r>
            <a:r>
              <a:rPr lang="cs-CZ" sz="1000" dirty="0" smtClean="0">
                <a:solidFill>
                  <a:schemeClr val="tx1"/>
                </a:solidFill>
              </a:rPr>
              <a:t>/</a:t>
            </a:r>
          </a:p>
          <a:p>
            <a:r>
              <a:rPr lang="cs-CZ" sz="1000" dirty="0" smtClean="0">
                <a:solidFill>
                  <a:schemeClr val="tx1"/>
                </a:solidFill>
              </a:rPr>
              <a:t>obrázek č. 20: </a:t>
            </a:r>
            <a:r>
              <a:rPr lang="cs-CZ" sz="1000" i="1" dirty="0" smtClean="0">
                <a:solidFill>
                  <a:schemeClr val="tx1"/>
                </a:solidFill>
              </a:rPr>
              <a:t>http://sayyeah.net/study/links/history_of_camera/F1-FotoE/foto5.htm</a:t>
            </a:r>
          </a:p>
          <a:p>
            <a:r>
              <a:rPr lang="cs-CZ" sz="1000" dirty="0" smtClean="0">
                <a:solidFill>
                  <a:schemeClr val="tx1"/>
                </a:solidFill>
              </a:rPr>
              <a:t>obrázek č. 21: </a:t>
            </a:r>
            <a:r>
              <a:rPr lang="cs-CZ" sz="1000" i="1" dirty="0" smtClean="0">
                <a:solidFill>
                  <a:schemeClr val="tx1"/>
                </a:solidFill>
              </a:rPr>
              <a:t>http://www.</a:t>
            </a:r>
            <a:r>
              <a:rPr lang="cs-CZ" sz="1000" i="1" dirty="0" err="1" smtClean="0">
                <a:solidFill>
                  <a:schemeClr val="tx1"/>
                </a:solidFill>
              </a:rPr>
              <a:t>flickr.com</a:t>
            </a:r>
            <a:r>
              <a:rPr lang="cs-CZ" sz="1000" i="1" dirty="0" smtClean="0">
                <a:solidFill>
                  <a:schemeClr val="tx1"/>
                </a:solidFill>
              </a:rPr>
              <a:t>/</a:t>
            </a:r>
            <a:r>
              <a:rPr lang="cs-CZ" sz="1000" i="1" dirty="0" err="1" smtClean="0">
                <a:solidFill>
                  <a:schemeClr val="tx1"/>
                </a:solidFill>
              </a:rPr>
              <a:t>photos</a:t>
            </a:r>
            <a:r>
              <a:rPr lang="cs-CZ" sz="1000" i="1" dirty="0" smtClean="0">
                <a:solidFill>
                  <a:schemeClr val="tx1"/>
                </a:solidFill>
              </a:rPr>
              <a:t>/bruno78/5169915350</a:t>
            </a:r>
            <a:r>
              <a:rPr lang="cs-CZ" sz="1000" dirty="0" smtClean="0">
                <a:solidFill>
                  <a:schemeClr val="tx1"/>
                </a:solidFill>
              </a:rPr>
              <a:t>/</a:t>
            </a:r>
          </a:p>
          <a:p>
            <a:r>
              <a:rPr lang="cs-CZ" sz="1000" dirty="0" smtClean="0">
                <a:solidFill>
                  <a:schemeClr val="tx1"/>
                </a:solidFill>
              </a:rPr>
              <a:t>obrázek č. 22: </a:t>
            </a:r>
            <a:r>
              <a:rPr lang="cs-CZ" sz="1000" i="1" dirty="0" smtClean="0">
                <a:solidFill>
                  <a:schemeClr val="tx1"/>
                </a:solidFill>
              </a:rPr>
              <a:t>http://intellectualventureslab.com/?p=1560</a:t>
            </a:r>
          </a:p>
          <a:p>
            <a:r>
              <a:rPr lang="cs-CZ" sz="1000" dirty="0" smtClean="0">
                <a:solidFill>
                  <a:schemeClr val="tx1"/>
                </a:solidFill>
              </a:rPr>
              <a:t>obrázek č. 23: </a:t>
            </a:r>
            <a:r>
              <a:rPr lang="cs-CZ" sz="1000" i="1" dirty="0" smtClean="0">
                <a:solidFill>
                  <a:schemeClr val="tx1"/>
                </a:solidFill>
              </a:rPr>
              <a:t>http://www.</a:t>
            </a:r>
            <a:r>
              <a:rPr lang="cs-CZ" sz="1000" i="1" dirty="0" err="1" smtClean="0">
                <a:solidFill>
                  <a:schemeClr val="tx1"/>
                </a:solidFill>
              </a:rPr>
              <a:t>pixiq.com</a:t>
            </a:r>
            <a:r>
              <a:rPr lang="cs-CZ" sz="1000" i="1" dirty="0" smtClean="0">
                <a:solidFill>
                  <a:schemeClr val="tx1"/>
                </a:solidFill>
              </a:rPr>
              <a:t>/</a:t>
            </a:r>
            <a:r>
              <a:rPr lang="cs-CZ" sz="1000" i="1" dirty="0" err="1" smtClean="0">
                <a:solidFill>
                  <a:schemeClr val="tx1"/>
                </a:solidFill>
              </a:rPr>
              <a:t>article</a:t>
            </a:r>
            <a:r>
              <a:rPr lang="cs-CZ" sz="1000" i="1" dirty="0" smtClean="0">
                <a:solidFill>
                  <a:schemeClr val="tx1"/>
                </a:solidFill>
              </a:rPr>
              <a:t>/</a:t>
            </a:r>
            <a:r>
              <a:rPr lang="cs-CZ" sz="1000" i="1" dirty="0" err="1" smtClean="0">
                <a:solidFill>
                  <a:schemeClr val="tx1"/>
                </a:solidFill>
              </a:rPr>
              <a:t>eastman</a:t>
            </a:r>
            <a:r>
              <a:rPr lang="cs-CZ" sz="1000" i="1" dirty="0" smtClean="0">
                <a:solidFill>
                  <a:schemeClr val="tx1"/>
                </a:solidFill>
              </a:rPr>
              <a:t>-kodak-</a:t>
            </a:r>
            <a:r>
              <a:rPr lang="cs-CZ" sz="1000" i="1" dirty="0" err="1" smtClean="0">
                <a:solidFill>
                  <a:schemeClr val="tx1"/>
                </a:solidFill>
              </a:rPr>
              <a:t>and</a:t>
            </a:r>
            <a:r>
              <a:rPr lang="cs-CZ" sz="1000" i="1" dirty="0" smtClean="0">
                <a:solidFill>
                  <a:schemeClr val="tx1"/>
                </a:solidFill>
              </a:rPr>
              <a:t>-</a:t>
            </a:r>
            <a:r>
              <a:rPr lang="cs-CZ" sz="1000" i="1" dirty="0" err="1" smtClean="0">
                <a:solidFill>
                  <a:schemeClr val="tx1"/>
                </a:solidFill>
              </a:rPr>
              <a:t>roll</a:t>
            </a:r>
            <a:r>
              <a:rPr lang="cs-CZ" sz="1000" i="1" dirty="0" smtClean="0">
                <a:solidFill>
                  <a:schemeClr val="tx1"/>
                </a:solidFill>
              </a:rPr>
              <a:t>-film-a-</a:t>
            </a:r>
            <a:r>
              <a:rPr lang="cs-CZ" sz="1000" i="1" dirty="0" err="1" smtClean="0">
                <a:solidFill>
                  <a:schemeClr val="tx1"/>
                </a:solidFill>
              </a:rPr>
              <a:t>history</a:t>
            </a:r>
            <a:r>
              <a:rPr lang="cs-CZ" sz="1000" i="1" dirty="0" smtClean="0">
                <a:solidFill>
                  <a:schemeClr val="tx1"/>
                </a:solidFill>
              </a:rPr>
              <a:t>-</a:t>
            </a:r>
            <a:r>
              <a:rPr lang="cs-CZ" sz="1000" i="1" dirty="0" err="1" smtClean="0">
                <a:solidFill>
                  <a:schemeClr val="tx1"/>
                </a:solidFill>
              </a:rPr>
              <a:t>of</a:t>
            </a:r>
            <a:r>
              <a:rPr lang="cs-CZ" sz="1000" i="1" dirty="0" smtClean="0">
                <a:solidFill>
                  <a:schemeClr val="tx1"/>
                </a:solidFill>
              </a:rPr>
              <a:t>-</a:t>
            </a:r>
            <a:r>
              <a:rPr lang="cs-CZ" sz="1000" i="1" dirty="0" err="1" smtClean="0">
                <a:solidFill>
                  <a:schemeClr val="tx1"/>
                </a:solidFill>
              </a:rPr>
              <a:t>revolution</a:t>
            </a:r>
            <a:r>
              <a:rPr lang="cs-CZ" sz="1000" i="1" dirty="0" smtClean="0">
                <a:solidFill>
                  <a:schemeClr val="tx1"/>
                </a:solidFill>
              </a:rPr>
              <a:t>-</a:t>
            </a:r>
            <a:r>
              <a:rPr lang="cs-CZ" sz="1000" i="1" dirty="0" err="1" smtClean="0">
                <a:solidFill>
                  <a:schemeClr val="tx1"/>
                </a:solidFill>
              </a:rPr>
              <a:t>an</a:t>
            </a:r>
            <a:endParaRPr lang="cs-CZ" sz="1000" i="1" dirty="0" smtClean="0">
              <a:solidFill>
                <a:schemeClr val="tx1"/>
              </a:solidFill>
            </a:endParaRPr>
          </a:p>
          <a:p>
            <a:r>
              <a:rPr lang="cs-CZ" sz="1000" dirty="0" smtClean="0">
                <a:solidFill>
                  <a:schemeClr val="tx1"/>
                </a:solidFill>
              </a:rPr>
              <a:t>obrázek č. 24: </a:t>
            </a:r>
          </a:p>
          <a:p>
            <a:r>
              <a:rPr lang="cs-CZ" sz="1000" dirty="0" smtClean="0">
                <a:solidFill>
                  <a:schemeClr val="tx1"/>
                </a:solidFill>
              </a:rPr>
              <a:t>obrázek č. 25:</a:t>
            </a:r>
          </a:p>
          <a:p>
            <a:r>
              <a:rPr lang="cs-CZ" sz="1000" dirty="0" smtClean="0">
                <a:solidFill>
                  <a:schemeClr val="tx1"/>
                </a:solidFill>
              </a:rPr>
              <a:t>obrázek č. 26: </a:t>
            </a:r>
            <a:r>
              <a:rPr lang="cs-CZ" sz="1000" i="1" dirty="0" smtClean="0">
                <a:solidFill>
                  <a:schemeClr val="tx1"/>
                </a:solidFill>
              </a:rPr>
              <a:t>http://www.</a:t>
            </a:r>
            <a:r>
              <a:rPr lang="cs-CZ" sz="1000" i="1" dirty="0" err="1" smtClean="0">
                <a:solidFill>
                  <a:schemeClr val="tx1"/>
                </a:solidFill>
              </a:rPr>
              <a:t>findagrave.com</a:t>
            </a:r>
            <a:r>
              <a:rPr lang="cs-CZ" sz="1000" i="1" dirty="0" smtClean="0">
                <a:solidFill>
                  <a:schemeClr val="tx1"/>
                </a:solidFill>
              </a:rPr>
              <a:t>/</a:t>
            </a:r>
            <a:r>
              <a:rPr lang="cs-CZ" sz="1000" i="1" dirty="0" err="1" smtClean="0">
                <a:solidFill>
                  <a:schemeClr val="tx1"/>
                </a:solidFill>
              </a:rPr>
              <a:t>cgi</a:t>
            </a:r>
            <a:r>
              <a:rPr lang="cs-CZ" sz="1000" i="1" dirty="0" smtClean="0">
                <a:solidFill>
                  <a:schemeClr val="tx1"/>
                </a:solidFill>
              </a:rPr>
              <a:t>-</a:t>
            </a:r>
            <a:r>
              <a:rPr lang="cs-CZ" sz="1000" i="1" dirty="0" err="1" smtClean="0">
                <a:solidFill>
                  <a:schemeClr val="tx1"/>
                </a:solidFill>
              </a:rPr>
              <a:t>bin</a:t>
            </a:r>
            <a:r>
              <a:rPr lang="cs-CZ" sz="1000" i="1" dirty="0" smtClean="0">
                <a:solidFill>
                  <a:schemeClr val="tx1"/>
                </a:solidFill>
              </a:rPr>
              <a:t>/</a:t>
            </a:r>
            <a:r>
              <a:rPr lang="cs-CZ" sz="1000" i="1" dirty="0" err="1" smtClean="0">
                <a:solidFill>
                  <a:schemeClr val="tx1"/>
                </a:solidFill>
              </a:rPr>
              <a:t>fg.cgi</a:t>
            </a:r>
            <a:r>
              <a:rPr lang="cs-CZ" sz="1000" i="1" dirty="0" smtClean="0">
                <a:solidFill>
                  <a:schemeClr val="tx1"/>
                </a:solidFill>
              </a:rPr>
              <a:t>?</a:t>
            </a:r>
            <a:r>
              <a:rPr lang="cs-CZ" sz="1000" i="1" dirty="0" err="1" smtClean="0">
                <a:solidFill>
                  <a:schemeClr val="tx1"/>
                </a:solidFill>
              </a:rPr>
              <a:t>page</a:t>
            </a:r>
            <a:r>
              <a:rPr lang="cs-CZ" sz="1000" i="1" dirty="0" smtClean="0">
                <a:solidFill>
                  <a:schemeClr val="tx1"/>
                </a:solidFill>
              </a:rPr>
              <a:t>=</a:t>
            </a:r>
            <a:r>
              <a:rPr lang="cs-CZ" sz="1000" i="1" dirty="0" err="1" smtClean="0">
                <a:solidFill>
                  <a:schemeClr val="tx1"/>
                </a:solidFill>
              </a:rPr>
              <a:t>pv</a:t>
            </a:r>
            <a:r>
              <a:rPr lang="cs-CZ" sz="1000" i="1" dirty="0" smtClean="0">
                <a:solidFill>
                  <a:schemeClr val="tx1"/>
                </a:solidFill>
              </a:rPr>
              <a:t>&amp;</a:t>
            </a:r>
            <a:r>
              <a:rPr lang="cs-CZ" sz="1000" i="1" dirty="0" err="1" smtClean="0">
                <a:solidFill>
                  <a:schemeClr val="tx1"/>
                </a:solidFill>
              </a:rPr>
              <a:t>GRid</a:t>
            </a:r>
            <a:r>
              <a:rPr lang="cs-CZ" sz="1000" i="1" dirty="0" smtClean="0">
                <a:solidFill>
                  <a:schemeClr val="tx1"/>
                </a:solidFill>
              </a:rPr>
              <a:t>=16871396</a:t>
            </a:r>
          </a:p>
          <a:p>
            <a:r>
              <a:rPr lang="cs-CZ" sz="1000" dirty="0" smtClean="0">
                <a:solidFill>
                  <a:schemeClr val="tx1"/>
                </a:solidFill>
              </a:rPr>
              <a:t>obrázek č. 27: </a:t>
            </a:r>
            <a:r>
              <a:rPr lang="cs-CZ" sz="1000" i="1" dirty="0" smtClean="0">
                <a:solidFill>
                  <a:schemeClr val="tx1"/>
                </a:solidFill>
              </a:rPr>
              <a:t>http://cs.wikipedia.org/wiki/James_Clerk_Maxwell</a:t>
            </a:r>
          </a:p>
          <a:p>
            <a:r>
              <a:rPr lang="cs-CZ" sz="1000" dirty="0" smtClean="0">
                <a:solidFill>
                  <a:schemeClr val="tx1"/>
                </a:solidFill>
              </a:rPr>
              <a:t>obrázek č. 28: </a:t>
            </a:r>
            <a:r>
              <a:rPr lang="cs-CZ" sz="1000" i="1" dirty="0" smtClean="0">
                <a:solidFill>
                  <a:schemeClr val="tx1"/>
                </a:solidFill>
              </a:rPr>
              <a:t>http://www.</a:t>
            </a:r>
            <a:r>
              <a:rPr lang="cs-CZ" sz="1000" i="1" dirty="0" err="1" smtClean="0">
                <a:solidFill>
                  <a:schemeClr val="tx1"/>
                </a:solidFill>
              </a:rPr>
              <a:t>savigny.org</a:t>
            </a:r>
            <a:r>
              <a:rPr lang="cs-CZ" sz="1000" i="1" dirty="0" smtClean="0">
                <a:solidFill>
                  <a:schemeClr val="tx1"/>
                </a:solidFill>
              </a:rPr>
              <a:t>/</a:t>
            </a:r>
            <a:r>
              <a:rPr lang="cs-CZ" sz="1000" i="1" dirty="0" err="1" smtClean="0">
                <a:solidFill>
                  <a:schemeClr val="tx1"/>
                </a:solidFill>
              </a:rPr>
              <a:t>spip.php</a:t>
            </a:r>
            <a:r>
              <a:rPr lang="cs-CZ" sz="1000" i="1" dirty="0" smtClean="0">
                <a:solidFill>
                  <a:schemeClr val="tx1"/>
                </a:solidFill>
              </a:rPr>
              <a:t>?article130</a:t>
            </a:r>
          </a:p>
          <a:p>
            <a:r>
              <a:rPr lang="cs-CZ" sz="1000" dirty="0" smtClean="0">
                <a:solidFill>
                  <a:schemeClr val="tx1"/>
                </a:solidFill>
              </a:rPr>
              <a:t>obrázek č. 29: </a:t>
            </a:r>
            <a:r>
              <a:rPr lang="cs-CZ" sz="1000" i="1" dirty="0" smtClean="0">
                <a:solidFill>
                  <a:schemeClr val="tx1"/>
                </a:solidFill>
              </a:rPr>
              <a:t>http://commons.wikimedia.org/wiki/File:M%C3%A9lanochromoscope,_Louis_Ducos_du_Hauron,_1899_-_Mus%C3%A9e_Nic%C3%A9phore_Ni%C3%A9pce_-_DSC06082.JPG</a:t>
            </a:r>
          </a:p>
          <a:p>
            <a:r>
              <a:rPr lang="cs-CZ" sz="1000" dirty="0" smtClean="0">
                <a:solidFill>
                  <a:schemeClr val="tx1"/>
                </a:solidFill>
              </a:rPr>
              <a:t>obrázek č. 30: </a:t>
            </a:r>
            <a:r>
              <a:rPr lang="cs-CZ" sz="1000" i="1" dirty="0" smtClean="0">
                <a:solidFill>
                  <a:schemeClr val="tx1"/>
                </a:solidFill>
              </a:rPr>
              <a:t>http://geo3.fsv.cvut.cz/</a:t>
            </a:r>
            <a:r>
              <a:rPr lang="cs-CZ" sz="1000" i="1" dirty="0" err="1" smtClean="0">
                <a:solidFill>
                  <a:schemeClr val="tx1"/>
                </a:solidFill>
              </a:rPr>
              <a:t>vyuka</a:t>
            </a:r>
            <a:r>
              <a:rPr lang="cs-CZ" sz="1000" i="1" dirty="0" smtClean="0">
                <a:solidFill>
                  <a:schemeClr val="tx1"/>
                </a:solidFill>
              </a:rPr>
              <a:t>/kapr/SP/2008_2009/</a:t>
            </a:r>
            <a:r>
              <a:rPr lang="cs-CZ" sz="1000" i="1" dirty="0" err="1" smtClean="0">
                <a:solidFill>
                  <a:schemeClr val="tx1"/>
                </a:solidFill>
              </a:rPr>
              <a:t>jasek</a:t>
            </a:r>
            <a:r>
              <a:rPr lang="cs-CZ" sz="1000" i="1" dirty="0" smtClean="0">
                <a:solidFill>
                  <a:schemeClr val="tx1"/>
                </a:solidFill>
              </a:rPr>
              <a:t>_</a:t>
            </a:r>
            <a:r>
              <a:rPr lang="cs-CZ" sz="1000" i="1" dirty="0" err="1" smtClean="0">
                <a:solidFill>
                  <a:schemeClr val="tx1"/>
                </a:solidFill>
              </a:rPr>
              <a:t>belzova</a:t>
            </a:r>
            <a:r>
              <a:rPr lang="cs-CZ" sz="1000" i="1" dirty="0" smtClean="0">
                <a:solidFill>
                  <a:schemeClr val="tx1"/>
                </a:solidFill>
              </a:rPr>
              <a:t>/barevna_fotografie.</a:t>
            </a:r>
            <a:r>
              <a:rPr lang="cs-CZ" sz="1000" i="1" dirty="0" err="1" smtClean="0">
                <a:solidFill>
                  <a:schemeClr val="tx1"/>
                </a:solidFill>
              </a:rPr>
              <a:t>html</a:t>
            </a:r>
            <a:endParaRPr lang="cs-CZ" sz="1000" i="1" dirty="0" smtClean="0">
              <a:solidFill>
                <a:schemeClr val="tx1"/>
              </a:solidFill>
            </a:endParaRPr>
          </a:p>
          <a:p>
            <a:r>
              <a:rPr lang="cs-CZ" sz="1000" dirty="0" smtClean="0">
                <a:solidFill>
                  <a:schemeClr val="tx1"/>
                </a:solidFill>
              </a:rPr>
              <a:t>obrázek č. 31: </a:t>
            </a:r>
            <a:r>
              <a:rPr lang="cs-CZ" sz="1000" i="1" dirty="0" smtClean="0">
                <a:solidFill>
                  <a:schemeClr val="tx1"/>
                </a:solidFill>
              </a:rPr>
              <a:t>http://focusfeatures.com/article/sibling_cinema__the_lumi__re_brothers_and_the_dawn_of_film</a:t>
            </a:r>
          </a:p>
          <a:p>
            <a:r>
              <a:rPr lang="cs-CZ" sz="1000" dirty="0" smtClean="0">
                <a:solidFill>
                  <a:schemeClr val="tx1"/>
                </a:solidFill>
              </a:rPr>
              <a:t>obrázek č. 32: </a:t>
            </a:r>
            <a:r>
              <a:rPr lang="cs-CZ" sz="1000" i="1" dirty="0" smtClean="0">
                <a:solidFill>
                  <a:schemeClr val="tx1"/>
                </a:solidFill>
              </a:rPr>
              <a:t>http://simonak.eu/index.php?stranka=pages/h_k/10_5.htm</a:t>
            </a:r>
          </a:p>
          <a:p>
            <a:r>
              <a:rPr lang="cs-CZ" sz="1000" dirty="0" smtClean="0">
                <a:solidFill>
                  <a:schemeClr val="tx1"/>
                </a:solidFill>
              </a:rPr>
              <a:t>obrázek č. 33: </a:t>
            </a:r>
            <a:r>
              <a:rPr lang="cs-CZ" sz="1000" i="1" dirty="0" smtClean="0">
                <a:solidFill>
                  <a:schemeClr val="tx1"/>
                </a:solidFill>
              </a:rPr>
              <a:t>http://en.wikipedia.org/wiki/File:NBSFirstScanImage.jpg</a:t>
            </a:r>
          </a:p>
          <a:p>
            <a:r>
              <a:rPr lang="cs-CZ" sz="1000" dirty="0" smtClean="0">
                <a:solidFill>
                  <a:schemeClr val="tx1"/>
                </a:solidFill>
              </a:rPr>
              <a:t>obrázek č. 34: </a:t>
            </a:r>
            <a:r>
              <a:rPr lang="cs-CZ" sz="1000" i="1" dirty="0" smtClean="0">
                <a:solidFill>
                  <a:schemeClr val="tx1"/>
                </a:solidFill>
              </a:rPr>
              <a:t>http://www.</a:t>
            </a:r>
            <a:r>
              <a:rPr lang="cs-CZ" sz="1000" i="1" dirty="0" err="1" smtClean="0">
                <a:solidFill>
                  <a:schemeClr val="tx1"/>
                </a:solidFill>
              </a:rPr>
              <a:t>brighthub.com</a:t>
            </a:r>
            <a:r>
              <a:rPr lang="cs-CZ" sz="1000" i="1" dirty="0" smtClean="0">
                <a:solidFill>
                  <a:schemeClr val="tx1"/>
                </a:solidFill>
              </a:rPr>
              <a:t>/multimedia/</a:t>
            </a:r>
            <a:r>
              <a:rPr lang="cs-CZ" sz="1000" i="1" dirty="0" err="1" smtClean="0">
                <a:solidFill>
                  <a:schemeClr val="tx1"/>
                </a:solidFill>
              </a:rPr>
              <a:t>photography</a:t>
            </a:r>
            <a:r>
              <a:rPr lang="cs-CZ" sz="1000" i="1" dirty="0" smtClean="0">
                <a:solidFill>
                  <a:schemeClr val="tx1"/>
                </a:solidFill>
              </a:rPr>
              <a:t>/</a:t>
            </a:r>
            <a:r>
              <a:rPr lang="cs-CZ" sz="1000" i="1" dirty="0" err="1" smtClean="0">
                <a:solidFill>
                  <a:schemeClr val="tx1"/>
                </a:solidFill>
              </a:rPr>
              <a:t>articles</a:t>
            </a:r>
            <a:r>
              <a:rPr lang="cs-CZ" sz="1000" i="1" dirty="0" smtClean="0">
                <a:solidFill>
                  <a:schemeClr val="tx1"/>
                </a:solidFill>
              </a:rPr>
              <a:t>/892.aspx</a:t>
            </a:r>
          </a:p>
          <a:p>
            <a:r>
              <a:rPr lang="cs-CZ" sz="1000" dirty="0" smtClean="0">
                <a:solidFill>
                  <a:schemeClr val="tx1"/>
                </a:solidFill>
              </a:rPr>
              <a:t>obrázek č. 35,36: </a:t>
            </a:r>
            <a:r>
              <a:rPr lang="cs-CZ" sz="1000" i="1" dirty="0" smtClean="0">
                <a:solidFill>
                  <a:schemeClr val="tx1"/>
                </a:solidFill>
              </a:rPr>
              <a:t>http://www.</a:t>
            </a:r>
            <a:r>
              <a:rPr lang="cs-CZ" sz="1000" i="1" dirty="0" err="1" smtClean="0">
                <a:solidFill>
                  <a:schemeClr val="tx1"/>
                </a:solidFill>
              </a:rPr>
              <a:t>silencer.name</a:t>
            </a:r>
            <a:r>
              <a:rPr lang="cs-CZ" sz="1000" i="1" dirty="0" smtClean="0">
                <a:solidFill>
                  <a:schemeClr val="tx1"/>
                </a:solidFill>
              </a:rPr>
              <a:t>/2010/08/30/jak-vypadal-</a:t>
            </a:r>
            <a:r>
              <a:rPr lang="cs-CZ" sz="1000" i="1" dirty="0" err="1" smtClean="0">
                <a:solidFill>
                  <a:schemeClr val="tx1"/>
                </a:solidFill>
              </a:rPr>
              <a:t>prvni</a:t>
            </a:r>
            <a:r>
              <a:rPr lang="cs-CZ" sz="1000" i="1" dirty="0" smtClean="0">
                <a:solidFill>
                  <a:schemeClr val="tx1"/>
                </a:solidFill>
              </a:rPr>
              <a:t>-</a:t>
            </a:r>
            <a:r>
              <a:rPr lang="cs-CZ" sz="1000" i="1" dirty="0" err="1" smtClean="0">
                <a:solidFill>
                  <a:schemeClr val="tx1"/>
                </a:solidFill>
              </a:rPr>
              <a:t>digitalni</a:t>
            </a:r>
            <a:r>
              <a:rPr lang="cs-CZ" sz="1000" i="1" dirty="0" smtClean="0">
                <a:solidFill>
                  <a:schemeClr val="tx1"/>
                </a:solidFill>
              </a:rPr>
              <a:t>-</a:t>
            </a:r>
            <a:r>
              <a:rPr lang="cs-CZ" sz="1000" i="1" dirty="0" err="1" smtClean="0">
                <a:solidFill>
                  <a:schemeClr val="tx1"/>
                </a:solidFill>
              </a:rPr>
              <a:t>fotoaparat</a:t>
            </a:r>
            <a:r>
              <a:rPr lang="cs-CZ" sz="1000" dirty="0" smtClean="0">
                <a:solidFill>
                  <a:schemeClr val="tx1"/>
                </a:solidFill>
              </a:rPr>
              <a:t>/</a:t>
            </a:r>
          </a:p>
          <a:p>
            <a:r>
              <a:rPr lang="cs-CZ" sz="1000" dirty="0" smtClean="0">
                <a:solidFill>
                  <a:schemeClr val="tx1"/>
                </a:solidFill>
              </a:rPr>
              <a:t>obrázek č. 37: </a:t>
            </a:r>
            <a:r>
              <a:rPr lang="cs-CZ" sz="1000" i="1" dirty="0" smtClean="0">
                <a:solidFill>
                  <a:schemeClr val="tx1"/>
                </a:solidFill>
              </a:rPr>
              <a:t>http://camerapedia.wikia.com/wiki/Fujix_DS-1P</a:t>
            </a:r>
          </a:p>
          <a:p>
            <a:r>
              <a:rPr lang="cs-CZ" sz="1000" dirty="0" smtClean="0">
                <a:solidFill>
                  <a:schemeClr val="tx1"/>
                </a:solidFill>
              </a:rPr>
              <a:t>obrázek č. 38: </a:t>
            </a:r>
            <a:r>
              <a:rPr lang="cs-CZ" sz="1000" i="1" dirty="0" smtClean="0">
                <a:solidFill>
                  <a:schemeClr val="tx1"/>
                </a:solidFill>
              </a:rPr>
              <a:t>http://apphotnum.free.fr/N2BE10.html </a:t>
            </a:r>
          </a:p>
          <a:p>
            <a:r>
              <a:rPr lang="cs-CZ" sz="1000" dirty="0" smtClean="0">
                <a:solidFill>
                  <a:schemeClr val="tx1"/>
                </a:solidFill>
              </a:rPr>
              <a:t>Text: </a:t>
            </a:r>
            <a:r>
              <a:rPr lang="cs-CZ" sz="1000" i="1" dirty="0" smtClean="0">
                <a:solidFill>
                  <a:schemeClr val="tx1"/>
                </a:solidFill>
              </a:rPr>
              <a:t>www.</a:t>
            </a:r>
            <a:r>
              <a:rPr lang="cs-CZ" sz="1000" i="1" dirty="0" err="1" smtClean="0">
                <a:solidFill>
                  <a:schemeClr val="tx1"/>
                </a:solidFill>
              </a:rPr>
              <a:t>wikipedia.org</a:t>
            </a:r>
            <a:endParaRPr lang="cs-CZ" sz="1000" i="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901824" y="517149"/>
            <a:ext cx="4758408" cy="430887"/>
          </a:xfrm>
          <a:prstGeom prst="rect">
            <a:avLst/>
          </a:prstGeom>
        </p:spPr>
        <p:txBody>
          <a:bodyPr wrap="square">
            <a:spAutoFit/>
          </a:bodyPr>
          <a:lstStyle/>
          <a:p>
            <a:pPr lvl="0" eaLnBrk="0" hangingPunct="0"/>
            <a:endParaRPr lang="cs-CZ" sz="1100" dirty="0" smtClean="0">
              <a:solidFill>
                <a:prstClr val="black"/>
              </a:solidFill>
              <a:latin typeface="Arial" pitchFamily="34" charset="0"/>
              <a:ea typeface="Calibri" pitchFamily="34" charset="0"/>
              <a:cs typeface="Times New Roman" pitchFamily="18" charset="0"/>
            </a:endParaRPr>
          </a:p>
          <a:p>
            <a:pPr lvl="0" eaLnBrk="0" hangingPunct="0"/>
            <a:endParaRPr lang="cs-CZ" sz="1100" dirty="0" smtClean="0">
              <a:solidFill>
                <a:prstClr val="black"/>
              </a:solidFill>
              <a:latin typeface="Arial" pitchFamily="34" charset="0"/>
              <a:ea typeface="Calibri" pitchFamily="34" charset="0"/>
              <a:cs typeface="Times New Roman" pitchFamily="18" charset="0"/>
            </a:endParaRPr>
          </a:p>
        </p:txBody>
      </p:sp>
      <p:sp>
        <p:nvSpPr>
          <p:cNvPr id="7" name="Obdélník 6"/>
          <p:cNvSpPr/>
          <p:nvPr/>
        </p:nvSpPr>
        <p:spPr>
          <a:xfrm>
            <a:off x="971600" y="1124744"/>
            <a:ext cx="4612778" cy="1785104"/>
          </a:xfrm>
          <a:prstGeom prst="rect">
            <a:avLst/>
          </a:prstGeom>
        </p:spPr>
        <p:txBody>
          <a:bodyPr wrap="square">
            <a:spAutoFit/>
          </a:bodyPr>
          <a:lstStyle/>
          <a:p>
            <a:pPr lvl="0"/>
            <a:r>
              <a:rPr lang="cs-CZ" sz="1100" dirty="0" smtClean="0">
                <a:solidFill>
                  <a:prstClr val="black"/>
                </a:solidFill>
                <a:latin typeface="Arial" pitchFamily="34" charset="0"/>
                <a:ea typeface="Calibri" pitchFamily="34" charset="0"/>
                <a:cs typeface="Times New Roman" pitchFamily="18" charset="0"/>
              </a:rPr>
              <a:t>Autor výukového materiálu: Ing. Petr Kvíz</a:t>
            </a:r>
            <a:endParaRPr lang="cs-CZ" sz="900" dirty="0" smtClean="0">
              <a:solidFill>
                <a:prstClr val="black"/>
              </a:solidFill>
              <a:latin typeface="Arial" pitchFamily="34" charset="0"/>
            </a:endParaRPr>
          </a:p>
          <a:p>
            <a:pPr lvl="0" eaLnBrk="0" hangingPunct="0"/>
            <a:r>
              <a:rPr lang="cs-CZ" sz="1100" dirty="0" smtClean="0">
                <a:solidFill>
                  <a:prstClr val="black"/>
                </a:solidFill>
                <a:latin typeface="Arial" pitchFamily="34" charset="0"/>
                <a:ea typeface="Calibri" pitchFamily="34" charset="0"/>
                <a:cs typeface="Times New Roman" pitchFamily="18" charset="0"/>
              </a:rPr>
              <a:t>Digitální učební materiál byl vytvořen v období od 1. 7. 2012 – 31. 8. 2012</a:t>
            </a:r>
            <a:endParaRPr lang="cs-CZ" sz="900" dirty="0" smtClean="0">
              <a:solidFill>
                <a:prstClr val="black"/>
              </a:solidFill>
              <a:latin typeface="Arial" pitchFamily="34" charset="0"/>
            </a:endParaRPr>
          </a:p>
          <a:p>
            <a:pPr lvl="0" eaLnBrk="0" hangingPunct="0"/>
            <a:r>
              <a:rPr lang="cs-CZ" sz="1100" dirty="0" smtClean="0">
                <a:solidFill>
                  <a:prstClr val="black"/>
                </a:solidFill>
                <a:latin typeface="Arial" pitchFamily="34" charset="0"/>
                <a:ea typeface="Calibri" pitchFamily="34" charset="0"/>
                <a:cs typeface="Times New Roman" pitchFamily="18" charset="0"/>
              </a:rPr>
              <a:t>Digitální učební materiál je určený pro 8. – 9. ročník </a:t>
            </a:r>
            <a:endParaRPr lang="cs-CZ" sz="900" dirty="0" smtClean="0">
              <a:solidFill>
                <a:prstClr val="black"/>
              </a:solidFill>
              <a:latin typeface="Arial" pitchFamily="34" charset="0"/>
            </a:endParaRPr>
          </a:p>
          <a:p>
            <a:pPr lvl="0" eaLnBrk="0" hangingPunct="0"/>
            <a:r>
              <a:rPr lang="cs-CZ" sz="1100" dirty="0" smtClean="0">
                <a:solidFill>
                  <a:prstClr val="black"/>
                </a:solidFill>
                <a:latin typeface="Arial" pitchFamily="34" charset="0"/>
                <a:ea typeface="Calibri" pitchFamily="34" charset="0"/>
                <a:cs typeface="Times New Roman" pitchFamily="18" charset="0"/>
              </a:rPr>
              <a:t>Vzdělávací oblast: Člověk a svět práce</a:t>
            </a:r>
            <a:endParaRPr lang="cs-CZ" sz="900" dirty="0" smtClean="0">
              <a:solidFill>
                <a:prstClr val="black"/>
              </a:solidFill>
              <a:latin typeface="Arial" pitchFamily="34" charset="0"/>
            </a:endParaRPr>
          </a:p>
          <a:p>
            <a:pPr lvl="0" eaLnBrk="0" hangingPunct="0"/>
            <a:r>
              <a:rPr lang="cs-CZ" sz="1100" dirty="0" smtClean="0">
                <a:solidFill>
                  <a:prstClr val="black"/>
                </a:solidFill>
                <a:latin typeface="Arial" pitchFamily="34" charset="0"/>
                <a:ea typeface="Calibri" pitchFamily="34" charset="0"/>
                <a:cs typeface="Times New Roman" pitchFamily="18" charset="0"/>
              </a:rPr>
              <a:t>Vzdělávací obor: Počítačová grafika</a:t>
            </a:r>
            <a:endParaRPr lang="cs-CZ" sz="900" dirty="0" smtClean="0">
              <a:solidFill>
                <a:prstClr val="black"/>
              </a:solidFill>
              <a:latin typeface="Arial" pitchFamily="34" charset="0"/>
            </a:endParaRPr>
          </a:p>
          <a:p>
            <a:pPr lvl="0" eaLnBrk="0" hangingPunct="0"/>
            <a:r>
              <a:rPr lang="cs-CZ" sz="1100" dirty="0" smtClean="0">
                <a:solidFill>
                  <a:prstClr val="black"/>
                </a:solidFill>
                <a:latin typeface="Arial" pitchFamily="34" charset="0"/>
                <a:ea typeface="Calibri" pitchFamily="34" charset="0"/>
                <a:cs typeface="Times New Roman" pitchFamily="18" charset="0"/>
              </a:rPr>
              <a:t>Téma: Historie</a:t>
            </a:r>
            <a:endParaRPr lang="cs-CZ" sz="900" dirty="0" smtClean="0">
              <a:solidFill>
                <a:prstClr val="black"/>
              </a:solidFill>
              <a:latin typeface="Arial" pitchFamily="34" charset="0"/>
            </a:endParaRPr>
          </a:p>
          <a:p>
            <a:pPr lvl="0" eaLnBrk="0" hangingPunct="0"/>
            <a:r>
              <a:rPr lang="cs-CZ" sz="1100" dirty="0" smtClean="0">
                <a:solidFill>
                  <a:prstClr val="black"/>
                </a:solidFill>
                <a:latin typeface="Arial" pitchFamily="34" charset="0"/>
                <a:ea typeface="Calibri" pitchFamily="34" charset="0"/>
                <a:cs typeface="Times New Roman" pitchFamily="18" charset="0"/>
              </a:rPr>
              <a:t>Anotace: Účelem této prezentace je seznámit žáky s minulostí fotoaparátů, s jejich vývojem a postupným vylepšováním až do dnešní podoby.</a:t>
            </a:r>
            <a:endParaRPr lang="cs-CZ" sz="900" dirty="0" smtClean="0">
              <a:solidFill>
                <a:prstClr val="black"/>
              </a:solidFill>
              <a:latin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899592" y="2852936"/>
            <a:ext cx="6081712" cy="1485900"/>
          </a:xfrm>
          <a:prstGeom prst="rect">
            <a:avLst/>
          </a:prstGeom>
          <a:solidFill>
            <a:srgbClr val="FFFFFF"/>
          </a:solid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délník 2"/>
          <p:cNvSpPr>
            <a:spLocks noChangeArrowheads="1"/>
          </p:cNvSpPr>
          <p:nvPr/>
        </p:nvSpPr>
        <p:spPr bwMode="auto">
          <a:xfrm>
            <a:off x="395288" y="333375"/>
            <a:ext cx="8280400" cy="2590800"/>
          </a:xfrm>
          <a:prstGeom prst="rect">
            <a:avLst/>
          </a:prstGeom>
          <a:noFill/>
          <a:ln w="9525">
            <a:noFill/>
            <a:miter lim="800000"/>
            <a:headEnd/>
            <a:tailEnd/>
          </a:ln>
        </p:spPr>
        <p:txBody>
          <a:bodyPr>
            <a:spAutoFit/>
          </a:bodyPr>
          <a:lstStyle/>
          <a:p>
            <a:r>
              <a:rPr lang="cs-CZ"/>
              <a:t>V širším slova smyslu můžeme říci, že počátky fotografie sahají až do roku 1342, kdy bylo poprvé popsáno poznal zařízení známé jako </a:t>
            </a:r>
            <a:r>
              <a:rPr lang="cs-CZ" i="1"/>
              <a:t>camera obscura</a:t>
            </a:r>
            <a:r>
              <a:rPr lang="cs-CZ"/>
              <a:t> či do roku 1519, kdy je známý italský "všeznal" </a:t>
            </a:r>
            <a:r>
              <a:rPr lang="cs-CZ" b="1"/>
              <a:t>Leonardo da Vinci</a:t>
            </a:r>
            <a:r>
              <a:rPr lang="cs-CZ"/>
              <a:t> poprvé nakreslil. Byla to tmavá komora s jediným malým otvorem, jímž procházelo světlo, které na protější straně vytvořilo převrácený obraz všeho, co bylo před otvorem. Toto zařízení používali někteří malíři aby si usnadnili práci. Později byla do otvoru zasazována čočka, která zvětšila světelnost zařízení. Přes další vylepšení princip zůstával stejný. Další krok na cestě k fotografii museli učinit chemici.</a:t>
            </a:r>
          </a:p>
        </p:txBody>
      </p:sp>
      <p:pic>
        <p:nvPicPr>
          <p:cNvPr id="3075" name="Picture 4" descr="http://upload.wikimedia.org/wikipedia/commons/2/26/Camera_obscura_box.jpg"/>
          <p:cNvPicPr>
            <a:picLocks noChangeAspect="1" noChangeArrowheads="1"/>
          </p:cNvPicPr>
          <p:nvPr/>
        </p:nvPicPr>
        <p:blipFill>
          <a:blip r:embed="rId2" cstate="print"/>
          <a:srcRect/>
          <a:stretch>
            <a:fillRect/>
          </a:stretch>
        </p:blipFill>
        <p:spPr bwMode="auto">
          <a:xfrm>
            <a:off x="395288" y="3068638"/>
            <a:ext cx="4079875" cy="3060700"/>
          </a:xfrm>
          <a:prstGeom prst="rect">
            <a:avLst/>
          </a:prstGeom>
          <a:noFill/>
          <a:ln w="9525">
            <a:noFill/>
            <a:miter lim="800000"/>
            <a:headEnd/>
            <a:tailEnd/>
          </a:ln>
        </p:spPr>
      </p:pic>
      <p:pic>
        <p:nvPicPr>
          <p:cNvPr id="3076" name="Picture 6" descr="http://people.wcsu.edu/mccarneyh/acad/800px-Camera_obscura_2.jpg"/>
          <p:cNvPicPr>
            <a:picLocks noChangeAspect="1" noChangeArrowheads="1"/>
          </p:cNvPicPr>
          <p:nvPr/>
        </p:nvPicPr>
        <p:blipFill>
          <a:blip r:embed="rId3" cstate="print"/>
          <a:srcRect/>
          <a:stretch>
            <a:fillRect/>
          </a:stretch>
        </p:blipFill>
        <p:spPr bwMode="auto">
          <a:xfrm>
            <a:off x="4716463" y="3068638"/>
            <a:ext cx="4079875"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délník 1"/>
          <p:cNvSpPr>
            <a:spLocks noChangeArrowheads="1"/>
          </p:cNvSpPr>
          <p:nvPr/>
        </p:nvSpPr>
        <p:spPr bwMode="auto">
          <a:xfrm>
            <a:off x="539750" y="404813"/>
            <a:ext cx="8280400" cy="1200150"/>
          </a:xfrm>
          <a:prstGeom prst="rect">
            <a:avLst/>
          </a:prstGeom>
          <a:noFill/>
          <a:ln w="9525">
            <a:noFill/>
            <a:miter lim="800000"/>
            <a:headEnd/>
            <a:tailEnd/>
          </a:ln>
        </p:spPr>
        <p:txBody>
          <a:bodyPr>
            <a:spAutoFit/>
          </a:bodyPr>
          <a:lstStyle/>
          <a:p>
            <a:r>
              <a:rPr lang="cs-CZ" dirty="0"/>
              <a:t>V průběhu 16. a 17. století zjistili mnozí chemici, že některé látky, ponechané v otevřením prostranství, mění svoji barvu. Tuto změnu však přičítali působení vzduchu nebo tepla a nikoliv světla. Teprve </a:t>
            </a:r>
            <a:r>
              <a:rPr lang="cs-CZ" b="1" dirty="0"/>
              <a:t>Johana Heinrich Schulze</a:t>
            </a:r>
            <a:r>
              <a:rPr lang="cs-CZ" dirty="0"/>
              <a:t> objevil, že soli stříbra jsou citlivé na světlo. To bylo roku 1725.</a:t>
            </a:r>
          </a:p>
        </p:txBody>
      </p:sp>
      <p:pic>
        <p:nvPicPr>
          <p:cNvPr id="4102" name="Picture 6" descr="http://www.historiccamera.com/history1/schulze.jpg"/>
          <p:cNvPicPr>
            <a:picLocks noChangeAspect="1" noChangeArrowheads="1"/>
          </p:cNvPicPr>
          <p:nvPr/>
        </p:nvPicPr>
        <p:blipFill>
          <a:blip r:embed="rId2" cstate="print"/>
          <a:srcRect/>
          <a:stretch>
            <a:fillRect/>
          </a:stretch>
        </p:blipFill>
        <p:spPr bwMode="auto">
          <a:xfrm>
            <a:off x="2843808" y="1844824"/>
            <a:ext cx="2952328" cy="397973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délník 5"/>
          <p:cNvSpPr>
            <a:spLocks noChangeArrowheads="1"/>
          </p:cNvSpPr>
          <p:nvPr/>
        </p:nvSpPr>
        <p:spPr bwMode="auto">
          <a:xfrm>
            <a:off x="395288" y="333375"/>
            <a:ext cx="8280400" cy="2308225"/>
          </a:xfrm>
          <a:prstGeom prst="rect">
            <a:avLst/>
          </a:prstGeom>
          <a:noFill/>
          <a:ln w="9525">
            <a:noFill/>
            <a:miter lim="800000"/>
            <a:headEnd/>
            <a:tailEnd/>
          </a:ln>
        </p:spPr>
        <p:txBody>
          <a:bodyPr>
            <a:spAutoFit/>
          </a:bodyPr>
          <a:lstStyle/>
          <a:p>
            <a:r>
              <a:rPr lang="cs-CZ" dirty="0"/>
              <a:t>Téměř o 100 let později vznikl kombinací těchto dvou samostatných objevů první chemický obraz na papíru.</a:t>
            </a:r>
          </a:p>
          <a:p>
            <a:r>
              <a:rPr lang="cs-CZ" dirty="0"/>
              <a:t>Postaral se o to v roce 1813 Francouz </a:t>
            </a:r>
            <a:r>
              <a:rPr lang="cs-CZ" b="1" dirty="0" err="1"/>
              <a:t>Joseph</a:t>
            </a:r>
            <a:r>
              <a:rPr lang="cs-CZ" b="1" dirty="0"/>
              <a:t> </a:t>
            </a:r>
            <a:r>
              <a:rPr lang="cs-CZ" b="1" dirty="0" err="1"/>
              <a:t>Nocéphore</a:t>
            </a:r>
            <a:r>
              <a:rPr lang="cs-CZ" b="1" dirty="0"/>
              <a:t> </a:t>
            </a:r>
            <a:r>
              <a:rPr lang="cs-CZ" b="1" dirty="0" err="1"/>
              <a:t>Niepce</a:t>
            </a:r>
            <a:r>
              <a:rPr lang="cs-CZ" dirty="0"/>
              <a:t>, když ponořil papír do roztoku chloridu sodného a pak ho propláchl v roztoku dusičnanu stříbrného aby se vysrážel chlorid stříbrný. Po expozici se na papíru objevil negativní obraz. Ten však brzy zmizel, neboť ustálení ještě nebylo známo a expozice tak pokračovala dále až celý papír zčernal.</a:t>
            </a:r>
          </a:p>
          <a:p>
            <a:endParaRPr lang="cs-CZ" dirty="0"/>
          </a:p>
        </p:txBody>
      </p:sp>
      <p:sp>
        <p:nvSpPr>
          <p:cNvPr id="5123" name="AutoShape 4" descr="data:image/jpeg;base64,/9j/4AAQSkZJRgABAQAAAQABAAD/2wCEAAkGBhQSERUUExQWFRQVFhcUGBgUFxUYGBcYGBgWFhgXFxcYHSYgGBkkGRcYHy8gIygpLCwsFx4xNTAqNSYrLCkBCQoKDQwMFA8PFCkYFBgpKSkpKSkpKSkpKSkpKSkpKSkpNSkpKSkpKSkpKSkpKSkpKSkpKSkpKSkpKSkpKSkpKf/AABEIANgAsAMBIgACEQEDEQH/xAAbAAABBQEBAAAAAAAAAAAAAAADAQIEBQYAB//EAEAQAAECAwQHBwIEBAUFAQAAAAEAAgMRITFBUfAEBRJhcYGhBhMikbHB0TLhI0Jy8VKCkqIUU2KywhUkNEPSB//EABgBAQEBAQEAAAAAAAAAAAAAAAECAAMF/8QAGxEBAQEBAQEBAQAAAAAAAAAAAAERAjEhQRL/2gAMAwEAAhEDEQA/APYIYRwo7EdpXnx0PCUJs0qWOSlIE0xALUg4ofeVA3IGkaxYyZe4NaLS6nD9rVnNP7bsBPdN2jYHOoOIH1Hop2HGumhRNJa36nBv6iB6rznTO0cd9sRwto3wjybU8yoHe7RLr99SRSkyc80f0ucPSouuoLQfxYf9bT6IUPX8E/8AtZ/UB6rzoO4538U0dcJeh8ytp/l6xBjtdVpB/SQR0RAMF5bAeQfDQ3SxG8WyxVxo3aSLD/PtjB8z/dbJMqLw3aRwVJq3tZCiSD/wziSNieAd8q6DlfxOYaWVS92nAJUNpuyk2U+SRZtBMNBiQVKKHECCBDKM1RoakAoJZpQUN8SSbBjzNiWStpZvXnalkJxYPG8XD6W/rPOz0Q+1naUwgYMI/iEVd/lg/wDL0twCw7GV4zOJ+5XPqq5iTpmsHxnTe6bpUFw/SLBm1Rmwzu6052IpZ1z5zRIej32+085mpdAQ0Ts6+nwiw4VbK3DrPOCJDh1E5ysnOVOKkw4Qut5nfbmxMZHdD+OFfj0ThB4zt52eVylsg1r1K4slZd147iqCOGTkbqS4Tzhfglc2z993JSIUOsj6E+XJI9lKT8zup90shE2/OZ30VtqnXb4FB4mfwk3f6TceiglkzTDrx5rgyywZsosL9ehav1myMJsNloNo4hTF5zomkPhuDmEgi8YC4jA71uNVazEZs7HC0e43K5XLrnE5cVyQhZJChxLEQoTwhSIxHahQwjNagu2Jqr19rIaLCmJGI47LAbJ3k7gK+QvVwAvNe0Gsv8RHc/8AKPBDH+kXj9R8U8JLdXDJtVUdx2iSSSTtOJqSSZmfvwRNHO63H33/AHXOhVskD1HsnthyF+B5rlHVIa6zOHkUdrgTZmlc8UFgzcisbnkqYYgXfG+3nOdJTUd2swwiVeBpLibZieKDMvJbI7IInKdTbWhpdzVvq3VsFwAJBN9XVmKSmD5VnitgVb9OibVJA22EuEhZM7ruFybFdGFScR4miVwskt3ouomBswA4SlN0nUFls5yRNI1OHCkg4WUnLztzaE4nY87fpUUWy/plfxClaNp7TMGTTK82rT6T2cDph7Buc0HaHmdkrP657Pd2Ts7RDfFMgWcb7KYSIKTorIc+s7faylqQwCbN0j+9bkDV+lULSag23kUHuFNa2s5iQzzWIIcAaWcT1pbepOiaU6G8Ob9QpuNlHcUBzPKskwA7yLpy3myawr0DQNMbFYHtvuwN4KkLGaj1n3UQTPgdIHdgeRK2W11VuVmUjkx6IUJ5os0Q2OR2vUaGVIhhTCrO1Gse70cgGToh7tvOe0eTZ14LBuhizGR4Z9ladsNYd5pOwD4YQ2N206Ref9o5FUpt5zod5982Ln1frpzPgkR9bt5olhuE68BK37oDDPNJIsPpO6zH2WUnXXkztnPyGZoek6UAw58ymsPpfxP7qJpp8JrfP3xWYfRmANHirtSFzq22CcjZI4rX6i0FjQCRI0lUmV2NtOiyOhRh3ciyYNKATn5zNhpTgtdqvSQYbZGYuMqyBLaiQrMKoK08MhOcVW6PHsUvvlblZ9JFduULSKiRlncjl8z8oekGQxpwRVMDrSCIUUOaKA3fthTyVk0eHyNJSI9bhJM7QCYnvnOm+0STNXn8MSneCDUiW83eiFHRBf5Wbve9McRKW+6XGdbvlFifZBJ3VqPblatCVkUjC0XCyUqHn1Wx7O6x7yHsn6mSB4Gcj0lyWIAv5+ufJW2otOEOO2Zo7wGVlZAHzA80xPU2NsSmEJZpHFU5oLEQxQ1pc6xoLjwaJnoEFhVd2q0rY0SJi/Zhj+YgH+2ajVME6PtEvNry554uJd7kJp9ut6bEJHuPjzXNfhX7Lm6HAyOaJ7XZ6j4UcvvStdXrVYp7TPhxTjorog2WN2nn6QLyK4gY1nJAY6eSp+q3Tfs08TSw8C5kx5TCqMjnV74ZkdmZE2lhY4OAnPxXmRIlu3LR6oZ4Aa1rzJrTjPnNQNZtD4kRsJpEnbQ/haW0JFzZyaJSu3lWeqtFIZeCRORNnC7BYfibE0oMH0k3UBtVYe0oaT4HTzil1myPEIZDYdn8zpyFovVTpWqywEzAdOWwXhxO8GQElQaXQdeNi0sOBEtyHp3aKGDIu3SEz5yXaq1UBBLCB3jmnxTvlSR8lSaHq5+xtCQ3ucGytnTZJdUSNRWeCw+Bax05kTakbiQag42Hgl1XE8MrgZit0pn1/aSDFZMuB8VZAi8VFOinaFA2GgGnybs4pUVnx5A0vny380Etul9kaY9OI3cb0CMbOdtUMGaTtzX3SNGa7q5xTXff1+OqUNlnebVTPQdB0jbhsdi0E8bD1BRnOVP2Vj7UCX8LiORk4dSVbmxLkr9pZvtxpHhgsxe95/laAOr1oGrH9uYk48Nv8MIH+t7vZoXO+Knqhcarpzz5eiG4SMqp7TJQ6OOcyTBRFnWzcuAz7JYSG6WZ2TUiFHLSHC0G++6u4hADJDOb1IY329ks0sGMI0EPD9ksJJAkK/UWunjQzFqmaNpMuBv3LGxIZ4EmdDKytea0UN5IErwCPLPmkNGI+0MOCCdEDiC6Z5VPO5RNFjmQmJSRxFLzsNpO03DNiZUpbHAOEr6fdUGrztd4w0Ae6nMi7gpp04wye9hOhtFNsFr24CcjMcSqGHpw757hMNe4znKleNvylon6wa1jdkXuBpeZobnW8eO/PFAeC+KAagV8pyszYpDmis825khQDQenHhkoURtc+alOYLd3pxQ4gWZFljw8kOckYm3PLigm2ipmh7HxTOK04NcORIPqtOAsd2UdKPLFj/Y0xsWxS531VMKw3bJ3/duFsmQx/bOUua3EJywfa7/zIh3Qx/Y3quV8VPVWG1RQyWc0QGPpnO5FL8PnkoW5w6rm1SOO7mkbRVGSmn1lnNyP3khM3Z81Da/M+SZGj0kMMbFUZJ/xBe4NBA2nAT4uAJE+M/ha4wTBfsG6w7rjw3XLCB8hbbXmDTqvSIAbpejQ3WGXhde1wo4HdMEEblsBsOJQjEz+fVR9uLtShNBAmXFztmZwBrMoO26E7ZiiWB/K7eD5KZDN07Vgi6RrKJY5kGuMUjChDmVVJDc4O+kAGh2XTFd60kXQ2GpqZWYKm0stZMD1VRiaNFm9xNwAnngpPfSlyPngVA0TSAWzBvM5G/nkogi0u6XLEbvJ5kOO+8IUV2RnlyTQ41zO5DivmtjEixL5Z3cwhh2c3JvL1qc+qWzIV4Fp2aP/AHDODh/aVt1hezIP+JZ/N/tIW4KEX1StWG7ZmWmO3w4Z82gey28Oqx3buDKOx1xgj+1z2noWrivn1Qg7t8uO7l6pWxMz9M2KMHGXT5zv3J5d7LYtIJ9M8t6d3gusl1vs3qPtW8Unf4Zz7KpAkmJTecUydJ+yY2z9kQWJwOfEmMz6rQdj9eGE/u3HwRCJYNfYP6hIeSz11T6eSUSrPO9IeqviNeCxwBuLXC/gazVRp+oDKcFzhIfSajlfymo/ZjXAjt7qJWIweFxNXNG+3aHUFXzYJbe/h9Q4XFDMjEZFvf6z4cU6Po4hw3vJ2nhpApQbUmkyOAJKvNOh0LtuWNPWZoqaNE2YbzKmw4SOBH5t5MjumEsz8OIWEFvlcReFbwI223aHMG0E5tVLgiwI+w6YriMdx5VnculidXTZy4Jj783rmRA4TFhFOVJec0oGT9s0UKNaz5qkcM0uXASTzKWdyWT+zP8A5LdzX8bJe62TllOyrPxicIZ6uaPlap6yL6poefss12+gThwn08LnsPB7Q4T5sPmtDDeoXaDRTF0aK0Cbg3bbxZ4qcphcVR5ztFI6KJZ91HESfl0tTwyhVSOgk5p7RZnFMz8pWnOeCoJEOwjFPaaVwznchwaz4D1T22Zqhjw1JLHgkY3OSnAdK+qRgkCO5rg5pIc0zBEpgiv2levQdU61bHh7ZOy5pk5gMpGllbDcvOg32UvV+nmE/a/KaOAnUfb5SK3caO1wBcBs1IFpdgNmRPFV+k6E6OHBpDNqTRMUdWZAMxKZlW4AqVB0VjpEHwkXWSl7+6mQw3buk0Ee1MKegQHnhEjIiRBkQbQRQg81yka0iF0eK40nEfusJA6AIMs4Lqk/RtK2Di02j9/S9WUM4WHC+l6qZI0CNsncczzgiz9Mqwcmzz5Lm55JzjOwXZohTRdj4dIjsdlo6uPqPJaF5VX2ZhbOjg2bbnO5WDoFbAIQoGIkJ0iCmgLguMU8x11q3uNIiw/yh02foeNpvQy5KJLBbTt1qybYccWtlCf+lxmw8nTb/MFji3ItVa6T7CgzFiVrUjEvqkjQhW6zrciOPzhwQYTq5wRA6p8uCE4e2dliVlT6pgO6/wCyUD1v8/foqjHtFPVNfnOKUCdMbPjcU6eTnM1US0/Y7TdqcImoBLd4+xV+2F9QxoN1AKrzrRdJMN7XttBnnivRtF0kRYbXj87Q72NMZosDEabDlFeLJOd6prYVKI2sYoMeKR/mO6FJBfarbACLk2U0V44pgakJMKLMSvkjwgSQG/USAOJIA4VKgylULQ9ktE7yPtGyH4j+o0b1mf5UWNrYQtHDGtYLGgNHIfZEJonlNkpChASgiaVoTmsquJM0mAIjHw3CbHtLTK2Rw338gvMNP0J8GI6G/wCppkaWi0O5gz6XL1xkJZ3tvqTvIYjsE3whJ4H5ods95bM8iVVipceez6V9M8120nPdQUA3i/ljvQw+ox5IjodCd4vnlcpAM7LfLqo8Novw5Zmj7VMM5C1Di6V+OfJKCu2Z5zRIWVxziqgEY6YT2xhY625w/wCQv42oQFM80l1c2K4kUt5c8zV32b1k5m1C/iBc2tjuHAdDiqSDnPNGhvIIcLiHeRSElzJE1nUm+8lLDfVNLp1xmb+KaxYjOIzVN2klqbs5kVhRJ5zmi33ZjV3dQBMSfE/EcJVE/pbyb6lZnszqjvom04fhskXTsc60M4XncN63M1rUjBNcVzCuIQyjhROSK11VCYSDXP2R4b7sPRcylscUdjigQSpTQFQeZ9rezZ0eJtsH4Lz4ZWMP+WcBMktxFLRXOkSOar26PojYjHMeA5jhskGwj59F5r2k7KP0Ylwm6CbH3t3PwP8AqsO40E5jpz1+VmgUdrkkSD0SsEltixQVxdemYpQ1aAQOSEyz7Jubk9wz9rlcTSh1eSKxyCGTOPDO9SII3fNqpKQ5qRnn879yUumeI8jIT9E6U+W/H7KSeWYKXqvVbo8QMbS8uua0fmPsMVI1Vqh8dwDRJo+p5+lvydw6Leat1UyAzZYN5cfqccScySm12h6AyFDbDYJNbTeSbSd5tT9goxC5yyQ2hEDUjE4FZmchwDOubUrW+Ku/1ClxHITIVVEhHgtUpgUdgRoblQSWpkaAHcZSqJgi8EG0JWuRGlZmM112FBG1AIhkmXdP+k/oda2eBHkshpernQ3FkRpY4XOFZYjEcKL2RzQRI2FRtM1W2I3Zc0PbOey+v9LrWn5ReZ+Gd2PHe54YJNjcJrf6d/8AnwInBiFp/hiTcOAeKy5FUekdjdIYT+HtjFhB4UoVOWLncrOsbwzinOYrb/oUVprCiDixx6gHinM1LGJAEKIf5Hj1C01tioh0mR6TRYI+aq40XsfpL/8A1lu+IQ2fWfRXuh9hNkfixCb9mELZf6nfCv6L1GVhQZyAnM0kBMk0uFVo9V9kHGsabRaGN+t3/wADrwWn1dqdkIfhsDJymT4nm+RNw3KwbCAsCcRekfR9EDAGgBrGy2WiwUrP+IzxUhIV0lg5IuBSrMYkK4lckqsuGCZt1SLlEY5sRSIS5clh2vRGFcuSBWlEC5csx00hSrkprgkKVctrEkuklXLNXLly5ZjVxK5chRq6S5cswbgllJIuWL//2Q=="/>
          <p:cNvSpPr>
            <a:spLocks noChangeAspect="1" noChangeArrowheads="1"/>
          </p:cNvSpPr>
          <p:nvPr/>
        </p:nvSpPr>
        <p:spPr bwMode="auto">
          <a:xfrm>
            <a:off x="63500" y="-982663"/>
            <a:ext cx="1676400" cy="2057401"/>
          </a:xfrm>
          <a:prstGeom prst="rect">
            <a:avLst/>
          </a:prstGeom>
          <a:noFill/>
          <a:ln w="9525">
            <a:noFill/>
            <a:miter lim="800000"/>
            <a:headEnd/>
            <a:tailEnd/>
          </a:ln>
        </p:spPr>
        <p:txBody>
          <a:bodyPr/>
          <a:lstStyle/>
          <a:p>
            <a:endParaRPr lang="cs-CZ"/>
          </a:p>
        </p:txBody>
      </p:sp>
      <p:sp>
        <p:nvSpPr>
          <p:cNvPr id="5124" name="AutoShape 6" descr="data:image/jpeg;base64,/9j/4AAQSkZJRgABAQAAAQABAAD/2wCEAAkGBhQSERUUExQWFRQVFhcUGBgUFxUYGBcYGBgWFhgXFxcYHSYgGBkkGRcYHy8gIygpLCwsFx4xNTAqNSYrLCkBCQoKDQwMFA8PFCkYFBgpKSkpKSkpKSkpKSkpKSkpKSkpNSkpKSkpKSkpKSkpKSkpKSkpKSkpKSkpKSkpKSkpKf/AABEIANgAsAMBIgACEQEDEQH/xAAbAAABBQEBAAAAAAAAAAAAAAADAQIEBQYAB//EAEAQAAECAwQHBwIEBAUFAQAAAAEAAgMRITFBUfAEBRJhcYGhBhMikbHB0TLhI0Jy8VKCkqIUU2KywhUkNEPSB//EABgBAQEBAQEAAAAAAAAAAAAAAAECAAMF/8QAGxEBAQEBAQEBAQAAAAAAAAAAAAERAjEhQRL/2gAMAwEAAhEDEQA/APYIYRwo7EdpXnx0PCUJs0qWOSlIE0xALUg4ofeVA3IGkaxYyZe4NaLS6nD9rVnNP7bsBPdN2jYHOoOIH1Hop2HGumhRNJa36nBv6iB6rznTO0cd9sRwto3wjybU8yoHe7RLr99SRSkyc80f0ucPSouuoLQfxYf9bT6IUPX8E/8AtZ/UB6rzoO4538U0dcJeh8ytp/l6xBjtdVpB/SQR0RAMF5bAeQfDQ3SxG8WyxVxo3aSLD/PtjB8z/dbJMqLw3aRwVJq3tZCiSD/wziSNieAd8q6DlfxOYaWVS92nAJUNpuyk2U+SRZtBMNBiQVKKHECCBDKM1RoakAoJZpQUN8SSbBjzNiWStpZvXnalkJxYPG8XD6W/rPOz0Q+1naUwgYMI/iEVd/lg/wDL0twCw7GV4zOJ+5XPqq5iTpmsHxnTe6bpUFw/SLBm1Rmwzu6052IpZ1z5zRIej32+085mpdAQ0Ts6+nwiw4VbK3DrPOCJDh1E5ysnOVOKkw4Qut5nfbmxMZHdD+OFfj0ThB4zt52eVylsg1r1K4slZd147iqCOGTkbqS4Tzhfglc2z993JSIUOsj6E+XJI9lKT8zup90shE2/OZ30VtqnXb4FB4mfwk3f6TceiglkzTDrx5rgyywZsosL9ehav1myMJsNloNo4hTF5zomkPhuDmEgi8YC4jA71uNVazEZs7HC0e43K5XLrnE5cVyQhZJChxLEQoTwhSIxHahQwjNagu2Jqr19rIaLCmJGI47LAbJ3k7gK+QvVwAvNe0Gsv8RHc/8AKPBDH+kXj9R8U8JLdXDJtVUdx2iSSSTtOJqSSZmfvwRNHO63H33/AHXOhVskD1HsnthyF+B5rlHVIa6zOHkUdrgTZmlc8UFgzcisbnkqYYgXfG+3nOdJTUd2swwiVeBpLibZieKDMvJbI7IInKdTbWhpdzVvq3VsFwAJBN9XVmKSmD5VnitgVb9OibVJA22EuEhZM7ruFybFdGFScR4miVwskt3ouomBswA4SlN0nUFls5yRNI1OHCkg4WUnLztzaE4nY87fpUUWy/plfxClaNp7TMGTTK82rT6T2cDph7Buc0HaHmdkrP657Pd2Ts7RDfFMgWcb7KYSIKTorIc+s7faylqQwCbN0j+9bkDV+lULSag23kUHuFNa2s5iQzzWIIcAaWcT1pbepOiaU6G8Ob9QpuNlHcUBzPKskwA7yLpy3myawr0DQNMbFYHtvuwN4KkLGaj1n3UQTPgdIHdgeRK2W11VuVmUjkx6IUJ5os0Q2OR2vUaGVIhhTCrO1Gse70cgGToh7tvOe0eTZ14LBuhizGR4Z9ladsNYd5pOwD4YQ2N206Ref9o5FUpt5zod5982Ln1frpzPgkR9bt5olhuE68BK37oDDPNJIsPpO6zH2WUnXXkztnPyGZoek6UAw58ymsPpfxP7qJpp8JrfP3xWYfRmANHirtSFzq22CcjZI4rX6i0FjQCRI0lUmV2NtOiyOhRh3ciyYNKATn5zNhpTgtdqvSQYbZGYuMqyBLaiQrMKoK08MhOcVW6PHsUvvlblZ9JFduULSKiRlncjl8z8oekGQxpwRVMDrSCIUUOaKA3fthTyVk0eHyNJSI9bhJM7QCYnvnOm+0STNXn8MSneCDUiW83eiFHRBf5Wbve9McRKW+6XGdbvlFifZBJ3VqPblatCVkUjC0XCyUqHn1Wx7O6x7yHsn6mSB4Gcj0lyWIAv5+ufJW2otOEOO2Zo7wGVlZAHzA80xPU2NsSmEJZpHFU5oLEQxQ1pc6xoLjwaJnoEFhVd2q0rY0SJi/Zhj+YgH+2ajVME6PtEvNry554uJd7kJp9ut6bEJHuPjzXNfhX7Lm6HAyOaJ7XZ6j4UcvvStdXrVYp7TPhxTjorog2WN2nn6QLyK4gY1nJAY6eSp+q3Tfs08TSw8C5kx5TCqMjnV74ZkdmZE2lhY4OAnPxXmRIlu3LR6oZ4Aa1rzJrTjPnNQNZtD4kRsJpEnbQ/haW0JFzZyaJSu3lWeqtFIZeCRORNnC7BYfibE0oMH0k3UBtVYe0oaT4HTzil1myPEIZDYdn8zpyFovVTpWqywEzAdOWwXhxO8GQElQaXQdeNi0sOBEtyHp3aKGDIu3SEz5yXaq1UBBLCB3jmnxTvlSR8lSaHq5+xtCQ3ucGytnTZJdUSNRWeCw+Bax05kTakbiQag42Hgl1XE8MrgZit0pn1/aSDFZMuB8VZAi8VFOinaFA2GgGnybs4pUVnx5A0vny380Etul9kaY9OI3cb0CMbOdtUMGaTtzX3SNGa7q5xTXff1+OqUNlnebVTPQdB0jbhsdi0E8bD1BRnOVP2Vj7UCX8LiORk4dSVbmxLkr9pZvtxpHhgsxe95/laAOr1oGrH9uYk48Nv8MIH+t7vZoXO+Knqhcarpzz5eiG4SMqp7TJQ6OOcyTBRFnWzcuAz7JYSG6WZ2TUiFHLSHC0G++6u4hADJDOb1IY329ks0sGMI0EPD9ksJJAkK/UWunjQzFqmaNpMuBv3LGxIZ4EmdDKytea0UN5IErwCPLPmkNGI+0MOCCdEDiC6Z5VPO5RNFjmQmJSRxFLzsNpO03DNiZUpbHAOEr6fdUGrztd4w0Ae6nMi7gpp04wye9hOhtFNsFr24CcjMcSqGHpw757hMNe4znKleNvylon6wa1jdkXuBpeZobnW8eO/PFAeC+KAagV8pyszYpDmis825khQDQenHhkoURtc+alOYLd3pxQ4gWZFljw8kOckYm3PLigm2ipmh7HxTOK04NcORIPqtOAsd2UdKPLFj/Y0xsWxS531VMKw3bJ3/duFsmQx/bOUua3EJywfa7/zIh3Qx/Y3quV8VPVWG1RQyWc0QGPpnO5FL8PnkoW5w6rm1SOO7mkbRVGSmn1lnNyP3khM3Z81Da/M+SZGj0kMMbFUZJ/xBe4NBA2nAT4uAJE+M/ha4wTBfsG6w7rjw3XLCB8hbbXmDTqvSIAbpejQ3WGXhde1wo4HdMEEblsBsOJQjEz+fVR9uLtShNBAmXFztmZwBrMoO26E7ZiiWB/K7eD5KZDN07Vgi6RrKJY5kGuMUjChDmVVJDc4O+kAGh2XTFd60kXQ2GpqZWYKm0stZMD1VRiaNFm9xNwAnngpPfSlyPngVA0TSAWzBvM5G/nkogi0u6XLEbvJ5kOO+8IUV2RnlyTQ41zO5DivmtjEixL5Z3cwhh2c3JvL1qc+qWzIV4Fp2aP/AHDODh/aVt1hezIP+JZ/N/tIW4KEX1StWG7ZmWmO3w4Z82gey28Oqx3buDKOx1xgj+1z2noWrivn1Qg7t8uO7l6pWxMz9M2KMHGXT5zv3J5d7LYtIJ9M8t6d3gusl1vs3qPtW8Unf4Zz7KpAkmJTecUydJ+yY2z9kQWJwOfEmMz6rQdj9eGE/u3HwRCJYNfYP6hIeSz11T6eSUSrPO9IeqviNeCxwBuLXC/gazVRp+oDKcFzhIfSajlfymo/ZjXAjt7qJWIweFxNXNG+3aHUFXzYJbe/h9Q4XFDMjEZFvf6z4cU6Po4hw3vJ2nhpApQbUmkyOAJKvNOh0LtuWNPWZoqaNE2YbzKmw4SOBH5t5MjumEsz8OIWEFvlcReFbwI223aHMG0E5tVLgiwI+w6YriMdx5VnculidXTZy4Jj783rmRA4TFhFOVJec0oGT9s0UKNaz5qkcM0uXASTzKWdyWT+zP8A5LdzX8bJe62TllOyrPxicIZ6uaPlap6yL6poefss12+gThwn08LnsPB7Q4T5sPmtDDeoXaDRTF0aK0Cbg3bbxZ4qcphcVR5ztFI6KJZ91HESfl0tTwyhVSOgk5p7RZnFMz8pWnOeCoJEOwjFPaaVwznchwaz4D1T22Zqhjw1JLHgkY3OSnAdK+qRgkCO5rg5pIc0zBEpgiv2levQdU61bHh7ZOy5pk5gMpGllbDcvOg32UvV+nmE/a/KaOAnUfb5SK3caO1wBcBs1IFpdgNmRPFV+k6E6OHBpDNqTRMUdWZAMxKZlW4AqVB0VjpEHwkXWSl7+6mQw3buk0Ee1MKegQHnhEjIiRBkQbQRQg81yka0iF0eK40nEfusJA6AIMs4Lqk/RtK2Di02j9/S9WUM4WHC+l6qZI0CNsncczzgiz9Mqwcmzz5Lm55JzjOwXZohTRdj4dIjsdlo6uPqPJaF5VX2ZhbOjg2bbnO5WDoFbAIQoGIkJ0iCmgLguMU8x11q3uNIiw/yh02foeNpvQy5KJLBbTt1qybYccWtlCf+lxmw8nTb/MFji3ItVa6T7CgzFiVrUjEvqkjQhW6zrciOPzhwQYTq5wRA6p8uCE4e2dliVlT6pgO6/wCyUD1v8/foqjHtFPVNfnOKUCdMbPjcU6eTnM1US0/Y7TdqcImoBLd4+xV+2F9QxoN1AKrzrRdJMN7XttBnnivRtF0kRYbXj87Q72NMZosDEabDlFeLJOd6prYVKI2sYoMeKR/mO6FJBfarbACLk2U0V44pgakJMKLMSvkjwgSQG/USAOJIA4VKgylULQ9ktE7yPtGyH4j+o0b1mf5UWNrYQtHDGtYLGgNHIfZEJonlNkpChASgiaVoTmsquJM0mAIjHw3CbHtLTK2Rw338gvMNP0J8GI6G/wCppkaWi0O5gz6XL1xkJZ3tvqTvIYjsE3whJ4H5ods95bM8iVVipceez6V9M8120nPdQUA3i/ljvQw+ox5IjodCd4vnlcpAM7LfLqo8Novw5Zmj7VMM5C1Di6V+OfJKCu2Z5zRIWVxziqgEY6YT2xhY625w/wCQv42oQFM80l1c2K4kUt5c8zV32b1k5m1C/iBc2tjuHAdDiqSDnPNGhvIIcLiHeRSElzJE1nUm+8lLDfVNLp1xmb+KaxYjOIzVN2klqbs5kVhRJ5zmi33ZjV3dQBMSfE/EcJVE/pbyb6lZnszqjvom04fhskXTsc60M4XncN63M1rUjBNcVzCuIQyjhROSK11VCYSDXP2R4b7sPRcylscUdjigQSpTQFQeZ9rezZ0eJtsH4Lz4ZWMP+WcBMktxFLRXOkSOar26PojYjHMeA5jhskGwj59F5r2k7KP0Ylwm6CbH3t3PwP8AqsO40E5jpz1+VmgUdrkkSD0SsEltixQVxdemYpQ1aAQOSEyz7Jubk9wz9rlcTSh1eSKxyCGTOPDO9SII3fNqpKQ5qRnn879yUumeI8jIT9E6U+W/H7KSeWYKXqvVbo8QMbS8uua0fmPsMVI1Vqh8dwDRJo+p5+lvydw6Leat1UyAzZYN5cfqccScySm12h6AyFDbDYJNbTeSbSd5tT9goxC5yyQ2hEDUjE4FZmchwDOubUrW+Ku/1ClxHITIVVEhHgtUpgUdgRoblQSWpkaAHcZSqJgi8EG0JWuRGlZmM112FBG1AIhkmXdP+k/oda2eBHkshpernQ3FkRpY4XOFZYjEcKL2RzQRI2FRtM1W2I3Zc0PbOey+v9LrWn5ReZ+Gd2PHe54YJNjcJrf6d/8AnwInBiFp/hiTcOAeKy5FUekdjdIYT+HtjFhB4UoVOWLncrOsbwzinOYrb/oUVprCiDixx6gHinM1LGJAEKIf5Hj1C01tioh0mR6TRYI+aq40XsfpL/8A1lu+IQ2fWfRXuh9hNkfixCb9mELZf6nfCv6L1GVhQZyAnM0kBMk0uFVo9V9kHGsabRaGN+t3/wADrwWn1dqdkIfhsDJymT4nm+RNw3KwbCAsCcRekfR9EDAGgBrGy2WiwUrP+IzxUhIV0lg5IuBSrMYkK4lckqsuGCZt1SLlEY5sRSIS5clh2vRGFcuSBWlEC5csx00hSrkprgkKVctrEkuklXLNXLly5ZjVxK5chRq6S5cswbgllJIuWL//2Q=="/>
          <p:cNvSpPr>
            <a:spLocks noChangeAspect="1" noChangeArrowheads="1"/>
          </p:cNvSpPr>
          <p:nvPr/>
        </p:nvSpPr>
        <p:spPr bwMode="auto">
          <a:xfrm>
            <a:off x="63500" y="-982663"/>
            <a:ext cx="1676400" cy="2057401"/>
          </a:xfrm>
          <a:prstGeom prst="rect">
            <a:avLst/>
          </a:prstGeom>
          <a:noFill/>
          <a:ln w="9525">
            <a:noFill/>
            <a:miter lim="800000"/>
            <a:headEnd/>
            <a:tailEnd/>
          </a:ln>
        </p:spPr>
        <p:txBody>
          <a:bodyPr/>
          <a:lstStyle/>
          <a:p>
            <a:endParaRPr lang="cs-CZ"/>
          </a:p>
        </p:txBody>
      </p:sp>
      <p:sp>
        <p:nvSpPr>
          <p:cNvPr id="5125" name="AutoShape 8" descr="data:image/jpeg;base64,/9j/4AAQSkZJRgABAQAAAQABAAD/2wCEAAkGBhQSERUUExQWFRQVFhcUGBgUFxUYGBcYGBgWFhgXFxcYHSYgGBkkGRcYHy8gIygpLCwsFx4xNTAqNSYrLCkBCQoKDQwMFA8PFCkYFBgpKSkpKSkpKSkpKSkpKSkpKSkpNSkpKSkpKSkpKSkpKSkpKSkpKSkpKSkpKSkpKSkpKf/AABEIANgAsAMBIgACEQEDEQH/xAAbAAABBQEBAAAAAAAAAAAAAAADAQIEBQYAB//EAEAQAAECAwQHBwIEBAUFAQAAAAEAAgMRITFBUfAEBRJhcYGhBhMikbHB0TLhI0Jy8VKCkqIUU2KywhUkNEPSB//EABgBAQEBAQEAAAAAAAAAAAAAAAECAAMF/8QAGxEBAQEBAQEBAQAAAAAAAAAAAAERAjEhQRL/2gAMAwEAAhEDEQA/APYIYRwo7EdpXnx0PCUJs0qWOSlIE0xALUg4ofeVA3IGkaxYyZe4NaLS6nD9rVnNP7bsBPdN2jYHOoOIH1Hop2HGumhRNJa36nBv6iB6rznTO0cd9sRwto3wjybU8yoHe7RLr99SRSkyc80f0ucPSouuoLQfxYf9bT6IUPX8E/8AtZ/UB6rzoO4538U0dcJeh8ytp/l6xBjtdVpB/SQR0RAMF5bAeQfDQ3SxG8WyxVxo3aSLD/PtjB8z/dbJMqLw3aRwVJq3tZCiSD/wziSNieAd8q6DlfxOYaWVS92nAJUNpuyk2U+SRZtBMNBiQVKKHECCBDKM1RoakAoJZpQUN8SSbBjzNiWStpZvXnalkJxYPG8XD6W/rPOz0Q+1naUwgYMI/iEVd/lg/wDL0twCw7GV4zOJ+5XPqq5iTpmsHxnTe6bpUFw/SLBm1Rmwzu6052IpZ1z5zRIej32+085mpdAQ0Ts6+nwiw4VbK3DrPOCJDh1E5ysnOVOKkw4Qut5nfbmxMZHdD+OFfj0ThB4zt52eVylsg1r1K4slZd147iqCOGTkbqS4Tzhfglc2z993JSIUOsj6E+XJI9lKT8zup90shE2/OZ30VtqnXb4FB4mfwk3f6TceiglkzTDrx5rgyywZsosL9ehav1myMJsNloNo4hTF5zomkPhuDmEgi8YC4jA71uNVazEZs7HC0e43K5XLrnE5cVyQhZJChxLEQoTwhSIxHahQwjNagu2Jqr19rIaLCmJGI47LAbJ3k7gK+QvVwAvNe0Gsv8RHc/8AKPBDH+kXj9R8U8JLdXDJtVUdx2iSSSTtOJqSSZmfvwRNHO63H33/AHXOhVskD1HsnthyF+B5rlHVIa6zOHkUdrgTZmlc8UFgzcisbnkqYYgXfG+3nOdJTUd2swwiVeBpLibZieKDMvJbI7IInKdTbWhpdzVvq3VsFwAJBN9XVmKSmD5VnitgVb9OibVJA22EuEhZM7ruFybFdGFScR4miVwskt3ouomBswA4SlN0nUFls5yRNI1OHCkg4WUnLztzaE4nY87fpUUWy/plfxClaNp7TMGTTK82rT6T2cDph7Buc0HaHmdkrP657Pd2Ts7RDfFMgWcb7KYSIKTorIc+s7faylqQwCbN0j+9bkDV+lULSag23kUHuFNa2s5iQzzWIIcAaWcT1pbepOiaU6G8Ob9QpuNlHcUBzPKskwA7yLpy3myawr0DQNMbFYHtvuwN4KkLGaj1n3UQTPgdIHdgeRK2W11VuVmUjkx6IUJ5os0Q2OR2vUaGVIhhTCrO1Gse70cgGToh7tvOe0eTZ14LBuhizGR4Z9ladsNYd5pOwD4YQ2N206Ref9o5FUpt5zod5982Ln1frpzPgkR9bt5olhuE68BK37oDDPNJIsPpO6zH2WUnXXkztnPyGZoek6UAw58ymsPpfxP7qJpp8JrfP3xWYfRmANHirtSFzq22CcjZI4rX6i0FjQCRI0lUmV2NtOiyOhRh3ciyYNKATn5zNhpTgtdqvSQYbZGYuMqyBLaiQrMKoK08MhOcVW6PHsUvvlblZ9JFduULSKiRlncjl8z8oekGQxpwRVMDrSCIUUOaKA3fthTyVk0eHyNJSI9bhJM7QCYnvnOm+0STNXn8MSneCDUiW83eiFHRBf5Wbve9McRKW+6XGdbvlFifZBJ3VqPblatCVkUjC0XCyUqHn1Wx7O6x7yHsn6mSB4Gcj0lyWIAv5+ufJW2otOEOO2Zo7wGVlZAHzA80xPU2NsSmEJZpHFU5oLEQxQ1pc6xoLjwaJnoEFhVd2q0rY0SJi/Zhj+YgH+2ajVME6PtEvNry554uJd7kJp9ut6bEJHuPjzXNfhX7Lm6HAyOaJ7XZ6j4UcvvStdXrVYp7TPhxTjorog2WN2nn6QLyK4gY1nJAY6eSp+q3Tfs08TSw8C5kx5TCqMjnV74ZkdmZE2lhY4OAnPxXmRIlu3LR6oZ4Aa1rzJrTjPnNQNZtD4kRsJpEnbQ/haW0JFzZyaJSu3lWeqtFIZeCRORNnC7BYfibE0oMH0k3UBtVYe0oaT4HTzil1myPEIZDYdn8zpyFovVTpWqywEzAdOWwXhxO8GQElQaXQdeNi0sOBEtyHp3aKGDIu3SEz5yXaq1UBBLCB3jmnxTvlSR8lSaHq5+xtCQ3ucGytnTZJdUSNRWeCw+Bax05kTakbiQag42Hgl1XE8MrgZit0pn1/aSDFZMuB8VZAi8VFOinaFA2GgGnybs4pUVnx5A0vny380Etul9kaY9OI3cb0CMbOdtUMGaTtzX3SNGa7q5xTXff1+OqUNlnebVTPQdB0jbhsdi0E8bD1BRnOVP2Vj7UCX8LiORk4dSVbmxLkr9pZvtxpHhgsxe95/laAOr1oGrH9uYk48Nv8MIH+t7vZoXO+Knqhcarpzz5eiG4SMqp7TJQ6OOcyTBRFnWzcuAz7JYSG6WZ2TUiFHLSHC0G++6u4hADJDOb1IY329ks0sGMI0EPD9ksJJAkK/UWunjQzFqmaNpMuBv3LGxIZ4EmdDKytea0UN5IErwCPLPmkNGI+0MOCCdEDiC6Z5VPO5RNFjmQmJSRxFLzsNpO03DNiZUpbHAOEr6fdUGrztd4w0Ae6nMi7gpp04wye9hOhtFNsFr24CcjMcSqGHpw757hMNe4znKleNvylon6wa1jdkXuBpeZobnW8eO/PFAeC+KAagV8pyszYpDmis825khQDQenHhkoURtc+alOYLd3pxQ4gWZFljw8kOckYm3PLigm2ipmh7HxTOK04NcORIPqtOAsd2UdKPLFj/Y0xsWxS531VMKw3bJ3/duFsmQx/bOUua3EJywfa7/zIh3Qx/Y3quV8VPVWG1RQyWc0QGPpnO5FL8PnkoW5w6rm1SOO7mkbRVGSmn1lnNyP3khM3Z81Da/M+SZGj0kMMbFUZJ/xBe4NBA2nAT4uAJE+M/ha4wTBfsG6w7rjw3XLCB8hbbXmDTqvSIAbpejQ3WGXhde1wo4HdMEEblsBsOJQjEz+fVR9uLtShNBAmXFztmZwBrMoO26E7ZiiWB/K7eD5KZDN07Vgi6RrKJY5kGuMUjChDmVVJDc4O+kAGh2XTFd60kXQ2GpqZWYKm0stZMD1VRiaNFm9xNwAnngpPfSlyPngVA0TSAWzBvM5G/nkogi0u6XLEbvJ5kOO+8IUV2RnlyTQ41zO5DivmtjEixL5Z3cwhh2c3JvL1qc+qWzIV4Fp2aP/AHDODh/aVt1hezIP+JZ/N/tIW4KEX1StWG7ZmWmO3w4Z82gey28Oqx3buDKOx1xgj+1z2noWrivn1Qg7t8uO7l6pWxMz9M2KMHGXT5zv3J5d7LYtIJ9M8t6d3gusl1vs3qPtW8Unf4Zz7KpAkmJTecUydJ+yY2z9kQWJwOfEmMz6rQdj9eGE/u3HwRCJYNfYP6hIeSz11T6eSUSrPO9IeqviNeCxwBuLXC/gazVRp+oDKcFzhIfSajlfymo/ZjXAjt7qJWIweFxNXNG+3aHUFXzYJbe/h9Q4XFDMjEZFvf6z4cU6Po4hw3vJ2nhpApQbUmkyOAJKvNOh0LtuWNPWZoqaNE2YbzKmw4SOBH5t5MjumEsz8OIWEFvlcReFbwI223aHMG0E5tVLgiwI+w6YriMdx5VnculidXTZy4Jj783rmRA4TFhFOVJec0oGT9s0UKNaz5qkcM0uXASTzKWdyWT+zP8A5LdzX8bJe62TllOyrPxicIZ6uaPlap6yL6poefss12+gThwn08LnsPB7Q4T5sPmtDDeoXaDRTF0aK0Cbg3bbxZ4qcphcVR5ztFI6KJZ91HESfl0tTwyhVSOgk5p7RZnFMz8pWnOeCoJEOwjFPaaVwznchwaz4D1T22Zqhjw1JLHgkY3OSnAdK+qRgkCO5rg5pIc0zBEpgiv2levQdU61bHh7ZOy5pk5gMpGllbDcvOg32UvV+nmE/a/KaOAnUfb5SK3caO1wBcBs1IFpdgNmRPFV+k6E6OHBpDNqTRMUdWZAMxKZlW4AqVB0VjpEHwkXWSl7+6mQw3buk0Ee1MKegQHnhEjIiRBkQbQRQg81yka0iF0eK40nEfusJA6AIMs4Lqk/RtK2Di02j9/S9WUM4WHC+l6qZI0CNsncczzgiz9Mqwcmzz5Lm55JzjOwXZohTRdj4dIjsdlo6uPqPJaF5VX2ZhbOjg2bbnO5WDoFbAIQoGIkJ0iCmgLguMU8x11q3uNIiw/yh02foeNpvQy5KJLBbTt1qybYccWtlCf+lxmw8nTb/MFji3ItVa6T7CgzFiVrUjEvqkjQhW6zrciOPzhwQYTq5wRA6p8uCE4e2dliVlT6pgO6/wCyUD1v8/foqjHtFPVNfnOKUCdMbPjcU6eTnM1US0/Y7TdqcImoBLd4+xV+2F9QxoN1AKrzrRdJMN7XttBnnivRtF0kRYbXj87Q72NMZosDEabDlFeLJOd6prYVKI2sYoMeKR/mO6FJBfarbACLk2U0V44pgakJMKLMSvkjwgSQG/USAOJIA4VKgylULQ9ktE7yPtGyH4j+o0b1mf5UWNrYQtHDGtYLGgNHIfZEJonlNkpChASgiaVoTmsquJM0mAIjHw3CbHtLTK2Rw338gvMNP0J8GI6G/wCppkaWi0O5gz6XL1xkJZ3tvqTvIYjsE3whJ4H5ods95bM8iVVipceez6V9M8120nPdQUA3i/ljvQw+ox5IjodCd4vnlcpAM7LfLqo8Novw5Zmj7VMM5C1Di6V+OfJKCu2Z5zRIWVxziqgEY6YT2xhY625w/wCQv42oQFM80l1c2K4kUt5c8zV32b1k5m1C/iBc2tjuHAdDiqSDnPNGhvIIcLiHeRSElzJE1nUm+8lLDfVNLp1xmb+KaxYjOIzVN2klqbs5kVhRJ5zmi33ZjV3dQBMSfE/EcJVE/pbyb6lZnszqjvom04fhskXTsc60M4XncN63M1rUjBNcVzCuIQyjhROSK11VCYSDXP2R4b7sPRcylscUdjigQSpTQFQeZ9rezZ0eJtsH4Lz4ZWMP+WcBMktxFLRXOkSOar26PojYjHMeA5jhskGwj59F5r2k7KP0Ylwm6CbH3t3PwP8AqsO40E5jpz1+VmgUdrkkSD0SsEltixQVxdemYpQ1aAQOSEyz7Jubk9wz9rlcTSh1eSKxyCGTOPDO9SII3fNqpKQ5qRnn879yUumeI8jIT9E6U+W/H7KSeWYKXqvVbo8QMbS8uua0fmPsMVI1Vqh8dwDRJo+p5+lvydw6Leat1UyAzZYN5cfqccScySm12h6AyFDbDYJNbTeSbSd5tT9goxC5yyQ2hEDUjE4FZmchwDOubUrW+Ku/1ClxHITIVVEhHgtUpgUdgRoblQSWpkaAHcZSqJgi8EG0JWuRGlZmM112FBG1AIhkmXdP+k/oda2eBHkshpernQ3FkRpY4XOFZYjEcKL2RzQRI2FRtM1W2I3Zc0PbOey+v9LrWn5ReZ+Gd2PHe54YJNjcJrf6d/8AnwInBiFp/hiTcOAeKy5FUekdjdIYT+HtjFhB4UoVOWLncrOsbwzinOYrb/oUVprCiDixx6gHinM1LGJAEKIf5Hj1C01tioh0mR6TRYI+aq40XsfpL/8A1lu+IQ2fWfRXuh9hNkfixCb9mELZf6nfCv6L1GVhQZyAnM0kBMk0uFVo9V9kHGsabRaGN+t3/wADrwWn1dqdkIfhsDJymT4nm+RNw3KwbCAsCcRekfR9EDAGgBrGy2WiwUrP+IzxUhIV0lg5IuBSrMYkK4lckqsuGCZt1SLlEY5sRSIS5clh2vRGFcuSBWlEC5csx00hSrkprgkKVctrEkuklXLNXLly5ZjVxK5chRq6S5cswbgllJIuWL//2Q=="/>
          <p:cNvSpPr>
            <a:spLocks noChangeAspect="1" noChangeArrowheads="1"/>
          </p:cNvSpPr>
          <p:nvPr/>
        </p:nvSpPr>
        <p:spPr bwMode="auto">
          <a:xfrm>
            <a:off x="63500" y="-982663"/>
            <a:ext cx="1676400" cy="2057401"/>
          </a:xfrm>
          <a:prstGeom prst="rect">
            <a:avLst/>
          </a:prstGeom>
          <a:noFill/>
          <a:ln w="9525">
            <a:noFill/>
            <a:miter lim="800000"/>
            <a:headEnd/>
            <a:tailEnd/>
          </a:ln>
        </p:spPr>
        <p:txBody>
          <a:bodyPr/>
          <a:lstStyle/>
          <a:p>
            <a:endParaRPr lang="cs-CZ"/>
          </a:p>
        </p:txBody>
      </p:sp>
      <p:sp>
        <p:nvSpPr>
          <p:cNvPr id="5126" name="AutoShape 10" descr="data:image/jpeg;base64,/9j/4AAQSkZJRgABAQAAAQABAAD/2wCEAAkGBhQSERUUExQWFRQVFhcUGBgUFxUYGBcYGBgWFhgXFxcYHSYgGBkkGRcYHy8gIygpLCwsFx4xNTAqNSYrLCkBCQoKDQwMFA8PFCkYFBgpKSkpKSkpKSkpKSkpKSkpKSkpNSkpKSkpKSkpKSkpKSkpKSkpKSkpKSkpKSkpKSkpKf/AABEIANgAsAMBIgACEQEDEQH/xAAbAAABBQEBAAAAAAAAAAAAAAADAQIEBQYAB//EAEAQAAECAwQHBwIEBAUFAQAAAAEAAgMRITFBUfAEBRJhcYGhBhMikbHB0TLhI0Jy8VKCkqIUU2KywhUkNEPSB//EABgBAQEBAQEAAAAAAAAAAAAAAAECAAMF/8QAGxEBAQEBAQEBAQAAAAAAAAAAAAERAjEhQRL/2gAMAwEAAhEDEQA/APYIYRwo7EdpXnx0PCUJs0qWOSlIE0xALUg4ofeVA3IGkaxYyZe4NaLS6nD9rVnNP7bsBPdN2jYHOoOIH1Hop2HGumhRNJa36nBv6iB6rznTO0cd9sRwto3wjybU8yoHe7RLr99SRSkyc80f0ucPSouuoLQfxYf9bT6IUPX8E/8AtZ/UB6rzoO4538U0dcJeh8ytp/l6xBjtdVpB/SQR0RAMF5bAeQfDQ3SxG8WyxVxo3aSLD/PtjB8z/dbJMqLw3aRwVJq3tZCiSD/wziSNieAd8q6DlfxOYaWVS92nAJUNpuyk2U+SRZtBMNBiQVKKHECCBDKM1RoakAoJZpQUN8SSbBjzNiWStpZvXnalkJxYPG8XD6W/rPOz0Q+1naUwgYMI/iEVd/lg/wDL0twCw7GV4zOJ+5XPqq5iTpmsHxnTe6bpUFw/SLBm1Rmwzu6052IpZ1z5zRIej32+085mpdAQ0Ts6+nwiw4VbK3DrPOCJDh1E5ysnOVOKkw4Qut5nfbmxMZHdD+OFfj0ThB4zt52eVylsg1r1K4slZd147iqCOGTkbqS4Tzhfglc2z993JSIUOsj6E+XJI9lKT8zup90shE2/OZ30VtqnXb4FB4mfwk3f6TceiglkzTDrx5rgyywZsosL9ehav1myMJsNloNo4hTF5zomkPhuDmEgi8YC4jA71uNVazEZs7HC0e43K5XLrnE5cVyQhZJChxLEQoTwhSIxHahQwjNagu2Jqr19rIaLCmJGI47LAbJ3k7gK+QvVwAvNe0Gsv8RHc/8AKPBDH+kXj9R8U8JLdXDJtVUdx2iSSSTtOJqSSZmfvwRNHO63H33/AHXOhVskD1HsnthyF+B5rlHVIa6zOHkUdrgTZmlc8UFgzcisbnkqYYgXfG+3nOdJTUd2swwiVeBpLibZieKDMvJbI7IInKdTbWhpdzVvq3VsFwAJBN9XVmKSmD5VnitgVb9OibVJA22EuEhZM7ruFybFdGFScR4miVwskt3ouomBswA4SlN0nUFls5yRNI1OHCkg4WUnLztzaE4nY87fpUUWy/plfxClaNp7TMGTTK82rT6T2cDph7Buc0HaHmdkrP657Pd2Ts7RDfFMgWcb7KYSIKTorIc+s7faylqQwCbN0j+9bkDV+lULSag23kUHuFNa2s5iQzzWIIcAaWcT1pbepOiaU6G8Ob9QpuNlHcUBzPKskwA7yLpy3myawr0DQNMbFYHtvuwN4KkLGaj1n3UQTPgdIHdgeRK2W11VuVmUjkx6IUJ5os0Q2OR2vUaGVIhhTCrO1Gse70cgGToh7tvOe0eTZ14LBuhizGR4Z9ladsNYd5pOwD4YQ2N206Ref9o5FUpt5zod5982Ln1frpzPgkR9bt5olhuE68BK37oDDPNJIsPpO6zH2WUnXXkztnPyGZoek6UAw58ymsPpfxP7qJpp8JrfP3xWYfRmANHirtSFzq22CcjZI4rX6i0FjQCRI0lUmV2NtOiyOhRh3ciyYNKATn5zNhpTgtdqvSQYbZGYuMqyBLaiQrMKoK08MhOcVW6PHsUvvlblZ9JFduULSKiRlncjl8z8oekGQxpwRVMDrSCIUUOaKA3fthTyVk0eHyNJSI9bhJM7QCYnvnOm+0STNXn8MSneCDUiW83eiFHRBf5Wbve9McRKW+6XGdbvlFifZBJ3VqPblatCVkUjC0XCyUqHn1Wx7O6x7yHsn6mSB4Gcj0lyWIAv5+ufJW2otOEOO2Zo7wGVlZAHzA80xPU2NsSmEJZpHFU5oLEQxQ1pc6xoLjwaJnoEFhVd2q0rY0SJi/Zhj+YgH+2ajVME6PtEvNry554uJd7kJp9ut6bEJHuPjzXNfhX7Lm6HAyOaJ7XZ6j4UcvvStdXrVYp7TPhxTjorog2WN2nn6QLyK4gY1nJAY6eSp+q3Tfs08TSw8C5kx5TCqMjnV74ZkdmZE2lhY4OAnPxXmRIlu3LR6oZ4Aa1rzJrTjPnNQNZtD4kRsJpEnbQ/haW0JFzZyaJSu3lWeqtFIZeCRORNnC7BYfibE0oMH0k3UBtVYe0oaT4HTzil1myPEIZDYdn8zpyFovVTpWqywEzAdOWwXhxO8GQElQaXQdeNi0sOBEtyHp3aKGDIu3SEz5yXaq1UBBLCB3jmnxTvlSR8lSaHq5+xtCQ3ucGytnTZJdUSNRWeCw+Bax05kTakbiQag42Hgl1XE8MrgZit0pn1/aSDFZMuB8VZAi8VFOinaFA2GgGnybs4pUVnx5A0vny380Etul9kaY9OI3cb0CMbOdtUMGaTtzX3SNGa7q5xTXff1+OqUNlnebVTPQdB0jbhsdi0E8bD1BRnOVP2Vj7UCX8LiORk4dSVbmxLkr9pZvtxpHhgsxe95/laAOr1oGrH9uYk48Nv8MIH+t7vZoXO+Knqhcarpzz5eiG4SMqp7TJQ6OOcyTBRFnWzcuAz7JYSG6WZ2TUiFHLSHC0G++6u4hADJDOb1IY329ks0sGMI0EPD9ksJJAkK/UWunjQzFqmaNpMuBv3LGxIZ4EmdDKytea0UN5IErwCPLPmkNGI+0MOCCdEDiC6Z5VPO5RNFjmQmJSRxFLzsNpO03DNiZUpbHAOEr6fdUGrztd4w0Ae6nMi7gpp04wye9hOhtFNsFr24CcjMcSqGHpw757hMNe4znKleNvylon6wa1jdkXuBpeZobnW8eO/PFAeC+KAagV8pyszYpDmis825khQDQenHhkoURtc+alOYLd3pxQ4gWZFljw8kOckYm3PLigm2ipmh7HxTOK04NcORIPqtOAsd2UdKPLFj/Y0xsWxS531VMKw3bJ3/duFsmQx/bOUua3EJywfa7/zIh3Qx/Y3quV8VPVWG1RQyWc0QGPpnO5FL8PnkoW5w6rm1SOO7mkbRVGSmn1lnNyP3khM3Z81Da/M+SZGj0kMMbFUZJ/xBe4NBA2nAT4uAJE+M/ha4wTBfsG6w7rjw3XLCB8hbbXmDTqvSIAbpejQ3WGXhde1wo4HdMEEblsBsOJQjEz+fVR9uLtShNBAmXFztmZwBrMoO26E7ZiiWB/K7eD5KZDN07Vgi6RrKJY5kGuMUjChDmVVJDc4O+kAGh2XTFd60kXQ2GpqZWYKm0stZMD1VRiaNFm9xNwAnngpPfSlyPngVA0TSAWzBvM5G/nkogi0u6XLEbvJ5kOO+8IUV2RnlyTQ41zO5DivmtjEixL5Z3cwhh2c3JvL1qc+qWzIV4Fp2aP/AHDODh/aVt1hezIP+JZ/N/tIW4KEX1StWG7ZmWmO3w4Z82gey28Oqx3buDKOx1xgj+1z2noWrivn1Qg7t8uO7l6pWxMz9M2KMHGXT5zv3J5d7LYtIJ9M8t6d3gusl1vs3qPtW8Unf4Zz7KpAkmJTecUydJ+yY2z9kQWJwOfEmMz6rQdj9eGE/u3HwRCJYNfYP6hIeSz11T6eSUSrPO9IeqviNeCxwBuLXC/gazVRp+oDKcFzhIfSajlfymo/ZjXAjt7qJWIweFxNXNG+3aHUFXzYJbe/h9Q4XFDMjEZFvf6z4cU6Po4hw3vJ2nhpApQbUmkyOAJKvNOh0LtuWNPWZoqaNE2YbzKmw4SOBH5t5MjumEsz8OIWEFvlcReFbwI223aHMG0E5tVLgiwI+w6YriMdx5VnculidXTZy4Jj783rmRA4TFhFOVJec0oGT9s0UKNaz5qkcM0uXASTzKWdyWT+zP8A5LdzX8bJe62TllOyrPxicIZ6uaPlap6yL6poefss12+gThwn08LnsPB7Q4T5sPmtDDeoXaDRTF0aK0Cbg3bbxZ4qcphcVR5ztFI6KJZ91HESfl0tTwyhVSOgk5p7RZnFMz8pWnOeCoJEOwjFPaaVwznchwaz4D1T22Zqhjw1JLHgkY3OSnAdK+qRgkCO5rg5pIc0zBEpgiv2levQdU61bHh7ZOy5pk5gMpGllbDcvOg32UvV+nmE/a/KaOAnUfb5SK3caO1wBcBs1IFpdgNmRPFV+k6E6OHBpDNqTRMUdWZAMxKZlW4AqVB0VjpEHwkXWSl7+6mQw3buk0Ee1MKegQHnhEjIiRBkQbQRQg81yka0iF0eK40nEfusJA6AIMs4Lqk/RtK2Di02j9/S9WUM4WHC+l6qZI0CNsncczzgiz9Mqwcmzz5Lm55JzjOwXZohTRdj4dIjsdlo6uPqPJaF5VX2ZhbOjg2bbnO5WDoFbAIQoGIkJ0iCmgLguMU8x11q3uNIiw/yh02foeNpvQy5KJLBbTt1qybYccWtlCf+lxmw8nTb/MFji3ItVa6T7CgzFiVrUjEvqkjQhW6zrciOPzhwQYTq5wRA6p8uCE4e2dliVlT6pgO6/wCyUD1v8/foqjHtFPVNfnOKUCdMbPjcU6eTnM1US0/Y7TdqcImoBLd4+xV+2F9QxoN1AKrzrRdJMN7XttBnnivRtF0kRYbXj87Q72NMZosDEabDlFeLJOd6prYVKI2sYoMeKR/mO6FJBfarbACLk2U0V44pgakJMKLMSvkjwgSQG/USAOJIA4VKgylULQ9ktE7yPtGyH4j+o0b1mf5UWNrYQtHDGtYLGgNHIfZEJonlNkpChASgiaVoTmsquJM0mAIjHw3CbHtLTK2Rw338gvMNP0J8GI6G/wCppkaWi0O5gz6XL1xkJZ3tvqTvIYjsE3whJ4H5ods95bM8iVVipceez6V9M8120nPdQUA3i/ljvQw+ox5IjodCd4vnlcpAM7LfLqo8Novw5Zmj7VMM5C1Di6V+OfJKCu2Z5zRIWVxziqgEY6YT2xhY625w/wCQv42oQFM80l1c2K4kUt5c8zV32b1k5m1C/iBc2tjuHAdDiqSDnPNGhvIIcLiHeRSElzJE1nUm+8lLDfVNLp1xmb+KaxYjOIzVN2klqbs5kVhRJ5zmi33ZjV3dQBMSfE/EcJVE/pbyb6lZnszqjvom04fhskXTsc60M4XncN63M1rUjBNcVzCuIQyjhROSK11VCYSDXP2R4b7sPRcylscUdjigQSpTQFQeZ9rezZ0eJtsH4Lz4ZWMP+WcBMktxFLRXOkSOar26PojYjHMeA5jhskGwj59F5r2k7KP0Ylwm6CbH3t3PwP8AqsO40E5jpz1+VmgUdrkkSD0SsEltixQVxdemYpQ1aAQOSEyz7Jubk9wz9rlcTSh1eSKxyCGTOPDO9SII3fNqpKQ5qRnn879yUumeI8jIT9E6U+W/H7KSeWYKXqvVbo8QMbS8uua0fmPsMVI1Vqh8dwDRJo+p5+lvydw6Leat1UyAzZYN5cfqccScySm12h6AyFDbDYJNbTeSbSd5tT9goxC5yyQ2hEDUjE4FZmchwDOubUrW+Ku/1ClxHITIVVEhHgtUpgUdgRoblQSWpkaAHcZSqJgi8EG0JWuRGlZmM112FBG1AIhkmXdP+k/oda2eBHkshpernQ3FkRpY4XOFZYjEcKL2RzQRI2FRtM1W2I3Zc0PbOey+v9LrWn5ReZ+Gd2PHe54YJNjcJrf6d/8AnwInBiFp/hiTcOAeKy5FUekdjdIYT+HtjFhB4UoVOWLncrOsbwzinOYrb/oUVprCiDixx6gHinM1LGJAEKIf5Hj1C01tioh0mR6TRYI+aq40XsfpL/8A1lu+IQ2fWfRXuh9hNkfixCb9mELZf6nfCv6L1GVhQZyAnM0kBMk0uFVo9V9kHGsabRaGN+t3/wADrwWn1dqdkIfhsDJymT4nm+RNw3KwbCAsCcRekfR9EDAGgBrGy2WiwUrP+IzxUhIV0lg5IuBSrMYkK4lckqsuGCZt1SLlEY5sRSIS5clh2vRGFcuSBWlEC5csx00hSrkprgkKVctrEkuklXLNXLly5ZjVxK5chRq6S5cswbgllJIuWL//2Q=="/>
          <p:cNvSpPr>
            <a:spLocks noChangeAspect="1" noChangeArrowheads="1"/>
          </p:cNvSpPr>
          <p:nvPr/>
        </p:nvSpPr>
        <p:spPr bwMode="auto">
          <a:xfrm>
            <a:off x="63500" y="-982663"/>
            <a:ext cx="1676400" cy="2057401"/>
          </a:xfrm>
          <a:prstGeom prst="rect">
            <a:avLst/>
          </a:prstGeom>
          <a:noFill/>
          <a:ln w="9525">
            <a:noFill/>
            <a:miter lim="800000"/>
            <a:headEnd/>
            <a:tailEnd/>
          </a:ln>
        </p:spPr>
        <p:txBody>
          <a:bodyPr/>
          <a:lstStyle/>
          <a:p>
            <a:endParaRPr lang="cs-CZ"/>
          </a:p>
        </p:txBody>
      </p:sp>
      <p:pic>
        <p:nvPicPr>
          <p:cNvPr id="5132" name="Picture 12" descr="http://farm2.staticflickr.com/1423/5158263907_8e22c0526d_z.jpg"/>
          <p:cNvPicPr>
            <a:picLocks noChangeAspect="1" noChangeArrowheads="1"/>
          </p:cNvPicPr>
          <p:nvPr/>
        </p:nvPicPr>
        <p:blipFill>
          <a:blip r:embed="rId3" cstate="print"/>
          <a:srcRect/>
          <a:stretch>
            <a:fillRect/>
          </a:stretch>
        </p:blipFill>
        <p:spPr bwMode="auto">
          <a:xfrm>
            <a:off x="1187624" y="2564904"/>
            <a:ext cx="2558084" cy="3528392"/>
          </a:xfrm>
          <a:prstGeom prst="rect">
            <a:avLst/>
          </a:prstGeom>
          <a:noFill/>
        </p:spPr>
      </p:pic>
      <p:pic>
        <p:nvPicPr>
          <p:cNvPr id="5134" name="Picture 14" descr="http://cache2.artprintimages.com/LRG/29/2943/TRKRD00Z.jpg"/>
          <p:cNvPicPr>
            <a:picLocks noChangeAspect="1" noChangeArrowheads="1"/>
          </p:cNvPicPr>
          <p:nvPr/>
        </p:nvPicPr>
        <p:blipFill>
          <a:blip r:embed="rId4" cstate="print"/>
          <a:srcRect/>
          <a:stretch>
            <a:fillRect/>
          </a:stretch>
        </p:blipFill>
        <p:spPr bwMode="auto">
          <a:xfrm>
            <a:off x="4067944" y="2852936"/>
            <a:ext cx="3810000" cy="2857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4" descr="data:image/jpeg;base64,/9j/4AAQSkZJRgABAQAAAQABAAD/2wCEAAkGBhQSERUUExQWFRQVFhcUGBgUFxUYGBcYGBgWFhgXFxcYHSYgGBkkGRcYHy8gIygpLCwsFx4xNTAqNSYrLCkBCQoKDQwMFA8PFCkYFBgpKSkpKSkpKSkpKSkpKSkpKSkpNSkpKSkpKSkpKSkpKSkpKSkpKSkpKSkpKSkpKSkpKf/AABEIANgAsAMBIgACEQEDEQH/xAAbAAABBQEBAAAAAAAAAAAAAAADAQIEBQYAB//EAEAQAAECAwQHBwIEBAUFAQAAAAEAAgMRITFBUfAEBRJhcYGhBhMikbHB0TLhI0Jy8VKCkqIUU2KywhUkNEPSB//EABgBAQEBAQEAAAAAAAAAAAAAAAECAAMF/8QAGxEBAQEBAQEBAQAAAAAAAAAAAAERAjEhQRL/2gAMAwEAAhEDEQA/APYIYRwo7EdpXnx0PCUJs0qWOSlIE0xALUg4ofeVA3IGkaxYyZe4NaLS6nD9rVnNP7bsBPdN2jYHOoOIH1Hop2HGumhRNJa36nBv6iB6rznTO0cd9sRwto3wjybU8yoHe7RLr99SRSkyc80f0ucPSouuoLQfxYf9bT6IUPX8E/8AtZ/UB6rzoO4538U0dcJeh8ytp/l6xBjtdVpB/SQR0RAMF5bAeQfDQ3SxG8WyxVxo3aSLD/PtjB8z/dbJMqLw3aRwVJq3tZCiSD/wziSNieAd8q6DlfxOYaWVS92nAJUNpuyk2U+SRZtBMNBiQVKKHECCBDKM1RoakAoJZpQUN8SSbBjzNiWStpZvXnalkJxYPG8XD6W/rPOz0Q+1naUwgYMI/iEVd/lg/wDL0twCw7GV4zOJ+5XPqq5iTpmsHxnTe6bpUFw/SLBm1Rmwzu6052IpZ1z5zRIej32+085mpdAQ0Ts6+nwiw4VbK3DrPOCJDh1E5ysnOVOKkw4Qut5nfbmxMZHdD+OFfj0ThB4zt52eVylsg1r1K4slZd147iqCOGTkbqS4Tzhfglc2z993JSIUOsj6E+XJI9lKT8zup90shE2/OZ30VtqnXb4FB4mfwk3f6TceiglkzTDrx5rgyywZsosL9ehav1myMJsNloNo4hTF5zomkPhuDmEgi8YC4jA71uNVazEZs7HC0e43K5XLrnE5cVyQhZJChxLEQoTwhSIxHahQwjNagu2Jqr19rIaLCmJGI47LAbJ3k7gK+QvVwAvNe0Gsv8RHc/8AKPBDH+kXj9R8U8JLdXDJtVUdx2iSSSTtOJqSSZmfvwRNHO63H33/AHXOhVskD1HsnthyF+B5rlHVIa6zOHkUdrgTZmlc8UFgzcisbnkqYYgXfG+3nOdJTUd2swwiVeBpLibZieKDMvJbI7IInKdTbWhpdzVvq3VsFwAJBN9XVmKSmD5VnitgVb9OibVJA22EuEhZM7ruFybFdGFScR4miVwskt3ouomBswA4SlN0nUFls5yRNI1OHCkg4WUnLztzaE4nY87fpUUWy/plfxClaNp7TMGTTK82rT6T2cDph7Buc0HaHmdkrP657Pd2Ts7RDfFMgWcb7KYSIKTorIc+s7faylqQwCbN0j+9bkDV+lULSag23kUHuFNa2s5iQzzWIIcAaWcT1pbepOiaU6G8Ob9QpuNlHcUBzPKskwA7yLpy3myawr0DQNMbFYHtvuwN4KkLGaj1n3UQTPgdIHdgeRK2W11VuVmUjkx6IUJ5os0Q2OR2vUaGVIhhTCrO1Gse70cgGToh7tvOe0eTZ14LBuhizGR4Z9ladsNYd5pOwD4YQ2N206Ref9o5FUpt5zod5982Ln1frpzPgkR9bt5olhuE68BK37oDDPNJIsPpO6zH2WUnXXkztnPyGZoek6UAw58ymsPpfxP7qJpp8JrfP3xWYfRmANHirtSFzq22CcjZI4rX6i0FjQCRI0lUmV2NtOiyOhRh3ciyYNKATn5zNhpTgtdqvSQYbZGYuMqyBLaiQrMKoK08MhOcVW6PHsUvvlblZ9JFduULSKiRlncjl8z8oekGQxpwRVMDrSCIUUOaKA3fthTyVk0eHyNJSI9bhJM7QCYnvnOm+0STNXn8MSneCDUiW83eiFHRBf5Wbve9McRKW+6XGdbvlFifZBJ3VqPblatCVkUjC0XCyUqHn1Wx7O6x7yHsn6mSB4Gcj0lyWIAv5+ufJW2otOEOO2Zo7wGVlZAHzA80xPU2NsSmEJZpHFU5oLEQxQ1pc6xoLjwaJnoEFhVd2q0rY0SJi/Zhj+YgH+2ajVME6PtEvNry554uJd7kJp9ut6bEJHuPjzXNfhX7Lm6HAyOaJ7XZ6j4UcvvStdXrVYp7TPhxTjorog2WN2nn6QLyK4gY1nJAY6eSp+q3Tfs08TSw8C5kx5TCqMjnV74ZkdmZE2lhY4OAnPxXmRIlu3LR6oZ4Aa1rzJrTjPnNQNZtD4kRsJpEnbQ/haW0JFzZyaJSu3lWeqtFIZeCRORNnC7BYfibE0oMH0k3UBtVYe0oaT4HTzil1myPEIZDYdn8zpyFovVTpWqywEzAdOWwXhxO8GQElQaXQdeNi0sOBEtyHp3aKGDIu3SEz5yXaq1UBBLCB3jmnxTvlSR8lSaHq5+xtCQ3ucGytnTZJdUSNRWeCw+Bax05kTakbiQag42Hgl1XE8MrgZit0pn1/aSDFZMuB8VZAi8VFOinaFA2GgGnybs4pUVnx5A0vny380Etul9kaY9OI3cb0CMbOdtUMGaTtzX3SNGa7q5xTXff1+OqUNlnebVTPQdB0jbhsdi0E8bD1BRnOVP2Vj7UCX8LiORk4dSVbmxLkr9pZvtxpHhgsxe95/laAOr1oGrH9uYk48Nv8MIH+t7vZoXO+Knqhcarpzz5eiG4SMqp7TJQ6OOcyTBRFnWzcuAz7JYSG6WZ2TUiFHLSHC0G++6u4hADJDOb1IY329ks0sGMI0EPD9ksJJAkK/UWunjQzFqmaNpMuBv3LGxIZ4EmdDKytea0UN5IErwCPLPmkNGI+0MOCCdEDiC6Z5VPO5RNFjmQmJSRxFLzsNpO03DNiZUpbHAOEr6fdUGrztd4w0Ae6nMi7gpp04wye9hOhtFNsFr24CcjMcSqGHpw757hMNe4znKleNvylon6wa1jdkXuBpeZobnW8eO/PFAeC+KAagV8pyszYpDmis825khQDQenHhkoURtc+alOYLd3pxQ4gWZFljw8kOckYm3PLigm2ipmh7HxTOK04NcORIPqtOAsd2UdKPLFj/Y0xsWxS531VMKw3bJ3/duFsmQx/bOUua3EJywfa7/zIh3Qx/Y3quV8VPVWG1RQyWc0QGPpnO5FL8PnkoW5w6rm1SOO7mkbRVGSmn1lnNyP3khM3Z81Da/M+SZGj0kMMbFUZJ/xBe4NBA2nAT4uAJE+M/ha4wTBfsG6w7rjw3XLCB8hbbXmDTqvSIAbpejQ3WGXhde1wo4HdMEEblsBsOJQjEz+fVR9uLtShNBAmXFztmZwBrMoO26E7ZiiWB/K7eD5KZDN07Vgi6RrKJY5kGuMUjChDmVVJDc4O+kAGh2XTFd60kXQ2GpqZWYKm0stZMD1VRiaNFm9xNwAnngpPfSlyPngVA0TSAWzBvM5G/nkogi0u6XLEbvJ5kOO+8IUV2RnlyTQ41zO5DivmtjEixL5Z3cwhh2c3JvL1qc+qWzIV4Fp2aP/AHDODh/aVt1hezIP+JZ/N/tIW4KEX1StWG7ZmWmO3w4Z82gey28Oqx3buDKOx1xgj+1z2noWrivn1Qg7t8uO7l6pWxMz9M2KMHGXT5zv3J5d7LYtIJ9M8t6d3gusl1vs3qPtW8Unf4Zz7KpAkmJTecUydJ+yY2z9kQWJwOfEmMz6rQdj9eGE/u3HwRCJYNfYP6hIeSz11T6eSUSrPO9IeqviNeCxwBuLXC/gazVRp+oDKcFzhIfSajlfymo/ZjXAjt7qJWIweFxNXNG+3aHUFXzYJbe/h9Q4XFDMjEZFvf6z4cU6Po4hw3vJ2nhpApQbUmkyOAJKvNOh0LtuWNPWZoqaNE2YbzKmw4SOBH5t5MjumEsz8OIWEFvlcReFbwI223aHMG0E5tVLgiwI+w6YriMdx5VnculidXTZy4Jj783rmRA4TFhFOVJec0oGT9s0UKNaz5qkcM0uXASTzKWdyWT+zP8A5LdzX8bJe62TllOyrPxicIZ6uaPlap6yL6poefss12+gThwn08LnsPB7Q4T5sPmtDDeoXaDRTF0aK0Cbg3bbxZ4qcphcVR5ztFI6KJZ91HESfl0tTwyhVSOgk5p7RZnFMz8pWnOeCoJEOwjFPaaVwznchwaz4D1T22Zqhjw1JLHgkY3OSnAdK+qRgkCO5rg5pIc0zBEpgiv2levQdU61bHh7ZOy5pk5gMpGllbDcvOg32UvV+nmE/a/KaOAnUfb5SK3caO1wBcBs1IFpdgNmRPFV+k6E6OHBpDNqTRMUdWZAMxKZlW4AqVB0VjpEHwkXWSl7+6mQw3buk0Ee1MKegQHnhEjIiRBkQbQRQg81yka0iF0eK40nEfusJA6AIMs4Lqk/RtK2Di02j9/S9WUM4WHC+l6qZI0CNsncczzgiz9Mqwcmzz5Lm55JzjOwXZohTRdj4dIjsdlo6uPqPJaF5VX2ZhbOjg2bbnO5WDoFbAIQoGIkJ0iCmgLguMU8x11q3uNIiw/yh02foeNpvQy5KJLBbTt1qybYccWtlCf+lxmw8nTb/MFji3ItVa6T7CgzFiVrUjEvqkjQhW6zrciOPzhwQYTq5wRA6p8uCE4e2dliVlT6pgO6/wCyUD1v8/foqjHtFPVNfnOKUCdMbPjcU6eTnM1US0/Y7TdqcImoBLd4+xV+2F9QxoN1AKrzrRdJMN7XttBnnivRtF0kRYbXj87Q72NMZosDEabDlFeLJOd6prYVKI2sYoMeKR/mO6FJBfarbACLk2U0V44pgakJMKLMSvkjwgSQG/USAOJIA4VKgylULQ9ktE7yPtGyH4j+o0b1mf5UWNrYQtHDGtYLGgNHIfZEJonlNkpChASgiaVoTmsquJM0mAIjHw3CbHtLTK2Rw338gvMNP0J8GI6G/wCppkaWi0O5gz6XL1xkJZ3tvqTvIYjsE3whJ4H5ods95bM8iVVipceez6V9M8120nPdQUA3i/ljvQw+ox5IjodCd4vnlcpAM7LfLqo8Novw5Zmj7VMM5C1Di6V+OfJKCu2Z5zRIWVxziqgEY6YT2xhY625w/wCQv42oQFM80l1c2K4kUt5c8zV32b1k5m1C/iBc2tjuHAdDiqSDnPNGhvIIcLiHeRSElzJE1nUm+8lLDfVNLp1xmb+KaxYjOIzVN2klqbs5kVhRJ5zmi33ZjV3dQBMSfE/EcJVE/pbyb6lZnszqjvom04fhskXTsc60M4XncN63M1rUjBNcVzCuIQyjhROSK11VCYSDXP2R4b7sPRcylscUdjigQSpTQFQeZ9rezZ0eJtsH4Lz4ZWMP+WcBMktxFLRXOkSOar26PojYjHMeA5jhskGwj59F5r2k7KP0Ylwm6CbH3t3PwP8AqsO40E5jpz1+VmgUdrkkSD0SsEltixQVxdemYpQ1aAQOSEyz7Jubk9wz9rlcTSh1eSKxyCGTOPDO9SII3fNqpKQ5qRnn879yUumeI8jIT9E6U+W/H7KSeWYKXqvVbo8QMbS8uua0fmPsMVI1Vqh8dwDRJo+p5+lvydw6Leat1UyAzZYN5cfqccScySm12h6AyFDbDYJNbTeSbSd5tT9goxC5yyQ2hEDUjE4FZmchwDOubUrW+Ku/1ClxHITIVVEhHgtUpgUdgRoblQSWpkaAHcZSqJgi8EG0JWuRGlZmM112FBG1AIhkmXdP+k/oda2eBHkshpernQ3FkRpY4XOFZYjEcKL2RzQRI2FRtM1W2I3Zc0PbOey+v9LrWn5ReZ+Gd2PHe54YJNjcJrf6d/8AnwInBiFp/hiTcOAeKy5FUekdjdIYT+HtjFhB4UoVOWLncrOsbwzinOYrb/oUVprCiDixx6gHinM1LGJAEKIf5Hj1C01tioh0mR6TRYI+aq40XsfpL/8A1lu+IQ2fWfRXuh9hNkfixCb9mELZf6nfCv6L1GVhQZyAnM0kBMk0uFVo9V9kHGsabRaGN+t3/wADrwWn1dqdkIfhsDJymT4nm+RNw3KwbCAsCcRekfR9EDAGgBrGy2WiwUrP+IzxUhIV0lg5IuBSrMYkK4lckqsuGCZt1SLlEY5sRSIS5clh2vRGFcuSBWlEC5csx00hSrkprgkKVctrEkuklXLNXLly5ZjVxK5chRq6S5cswbgllJIuWL//2Q=="/>
          <p:cNvSpPr>
            <a:spLocks noChangeAspect="1" noChangeArrowheads="1"/>
          </p:cNvSpPr>
          <p:nvPr/>
        </p:nvSpPr>
        <p:spPr bwMode="auto">
          <a:xfrm>
            <a:off x="63500" y="-982663"/>
            <a:ext cx="1676400" cy="2057401"/>
          </a:xfrm>
          <a:prstGeom prst="rect">
            <a:avLst/>
          </a:prstGeom>
          <a:noFill/>
          <a:ln w="9525">
            <a:noFill/>
            <a:miter lim="800000"/>
            <a:headEnd/>
            <a:tailEnd/>
          </a:ln>
        </p:spPr>
        <p:txBody>
          <a:bodyPr/>
          <a:lstStyle/>
          <a:p>
            <a:endParaRPr lang="cs-CZ"/>
          </a:p>
        </p:txBody>
      </p:sp>
      <p:sp>
        <p:nvSpPr>
          <p:cNvPr id="5124" name="AutoShape 6" descr="data:image/jpeg;base64,/9j/4AAQSkZJRgABAQAAAQABAAD/2wCEAAkGBhQSERUUExQWFRQVFhcUGBgUFxUYGBcYGBgWFhgXFxcYHSYgGBkkGRcYHy8gIygpLCwsFx4xNTAqNSYrLCkBCQoKDQwMFA8PFCkYFBgpKSkpKSkpKSkpKSkpKSkpKSkpNSkpKSkpKSkpKSkpKSkpKSkpKSkpKSkpKSkpKSkpKf/AABEIANgAsAMBIgACEQEDEQH/xAAbAAABBQEBAAAAAAAAAAAAAAADAQIEBQYAB//EAEAQAAECAwQHBwIEBAUFAQAAAAEAAgMRITFBUfAEBRJhcYGhBhMikbHB0TLhI0Jy8VKCkqIUU2KywhUkNEPSB//EABgBAQEBAQEAAAAAAAAAAAAAAAECAAMF/8QAGxEBAQEBAQEBAQAAAAAAAAAAAAERAjEhQRL/2gAMAwEAAhEDEQA/APYIYRwo7EdpXnx0PCUJs0qWOSlIE0xALUg4ofeVA3IGkaxYyZe4NaLS6nD9rVnNP7bsBPdN2jYHOoOIH1Hop2HGumhRNJa36nBv6iB6rznTO0cd9sRwto3wjybU8yoHe7RLr99SRSkyc80f0ucPSouuoLQfxYf9bT6IUPX8E/8AtZ/UB6rzoO4538U0dcJeh8ytp/l6xBjtdVpB/SQR0RAMF5bAeQfDQ3SxG8WyxVxo3aSLD/PtjB8z/dbJMqLw3aRwVJq3tZCiSD/wziSNieAd8q6DlfxOYaWVS92nAJUNpuyk2U+SRZtBMNBiQVKKHECCBDKM1RoakAoJZpQUN8SSbBjzNiWStpZvXnalkJxYPG8XD6W/rPOz0Q+1naUwgYMI/iEVd/lg/wDL0twCw7GV4zOJ+5XPqq5iTpmsHxnTe6bpUFw/SLBm1Rmwzu6052IpZ1z5zRIej32+085mpdAQ0Ts6+nwiw4VbK3DrPOCJDh1E5ysnOVOKkw4Qut5nfbmxMZHdD+OFfj0ThB4zt52eVylsg1r1K4slZd147iqCOGTkbqS4Tzhfglc2z993JSIUOsj6E+XJI9lKT8zup90shE2/OZ30VtqnXb4FB4mfwk3f6TceiglkzTDrx5rgyywZsosL9ehav1myMJsNloNo4hTF5zomkPhuDmEgi8YC4jA71uNVazEZs7HC0e43K5XLrnE5cVyQhZJChxLEQoTwhSIxHahQwjNagu2Jqr19rIaLCmJGI47LAbJ3k7gK+QvVwAvNe0Gsv8RHc/8AKPBDH+kXj9R8U8JLdXDJtVUdx2iSSSTtOJqSSZmfvwRNHO63H33/AHXOhVskD1HsnthyF+B5rlHVIa6zOHkUdrgTZmlc8UFgzcisbnkqYYgXfG+3nOdJTUd2swwiVeBpLibZieKDMvJbI7IInKdTbWhpdzVvq3VsFwAJBN9XVmKSmD5VnitgVb9OibVJA22EuEhZM7ruFybFdGFScR4miVwskt3ouomBswA4SlN0nUFls5yRNI1OHCkg4WUnLztzaE4nY87fpUUWy/plfxClaNp7TMGTTK82rT6T2cDph7Buc0HaHmdkrP657Pd2Ts7RDfFMgWcb7KYSIKTorIc+s7faylqQwCbN0j+9bkDV+lULSag23kUHuFNa2s5iQzzWIIcAaWcT1pbepOiaU6G8Ob9QpuNlHcUBzPKskwA7yLpy3myawr0DQNMbFYHtvuwN4KkLGaj1n3UQTPgdIHdgeRK2W11VuVmUjkx6IUJ5os0Q2OR2vUaGVIhhTCrO1Gse70cgGToh7tvOe0eTZ14LBuhizGR4Z9ladsNYd5pOwD4YQ2N206Ref9o5FUpt5zod5982Ln1frpzPgkR9bt5olhuE68BK37oDDPNJIsPpO6zH2WUnXXkztnPyGZoek6UAw58ymsPpfxP7qJpp8JrfP3xWYfRmANHirtSFzq22CcjZI4rX6i0FjQCRI0lUmV2NtOiyOhRh3ciyYNKATn5zNhpTgtdqvSQYbZGYuMqyBLaiQrMKoK08MhOcVW6PHsUvvlblZ9JFduULSKiRlncjl8z8oekGQxpwRVMDrSCIUUOaKA3fthTyVk0eHyNJSI9bhJM7QCYnvnOm+0STNXn8MSneCDUiW83eiFHRBf5Wbve9McRKW+6XGdbvlFifZBJ3VqPblatCVkUjC0XCyUqHn1Wx7O6x7yHsn6mSB4Gcj0lyWIAv5+ufJW2otOEOO2Zo7wGVlZAHzA80xPU2NsSmEJZpHFU5oLEQxQ1pc6xoLjwaJnoEFhVd2q0rY0SJi/Zhj+YgH+2ajVME6PtEvNry554uJd7kJp9ut6bEJHuPjzXNfhX7Lm6HAyOaJ7XZ6j4UcvvStdXrVYp7TPhxTjorog2WN2nn6QLyK4gY1nJAY6eSp+q3Tfs08TSw8C5kx5TCqMjnV74ZkdmZE2lhY4OAnPxXmRIlu3LR6oZ4Aa1rzJrTjPnNQNZtD4kRsJpEnbQ/haW0JFzZyaJSu3lWeqtFIZeCRORNnC7BYfibE0oMH0k3UBtVYe0oaT4HTzil1myPEIZDYdn8zpyFovVTpWqywEzAdOWwXhxO8GQElQaXQdeNi0sOBEtyHp3aKGDIu3SEz5yXaq1UBBLCB3jmnxTvlSR8lSaHq5+xtCQ3ucGytnTZJdUSNRWeCw+Bax05kTakbiQag42Hgl1XE8MrgZit0pn1/aSDFZMuB8VZAi8VFOinaFA2GgGnybs4pUVnx5A0vny380Etul9kaY9OI3cb0CMbOdtUMGaTtzX3SNGa7q5xTXff1+OqUNlnebVTPQdB0jbhsdi0E8bD1BRnOVP2Vj7UCX8LiORk4dSVbmxLkr9pZvtxpHhgsxe95/laAOr1oGrH9uYk48Nv8MIH+t7vZoXO+Knqhcarpzz5eiG4SMqp7TJQ6OOcyTBRFnWzcuAz7JYSG6WZ2TUiFHLSHC0G++6u4hADJDOb1IY329ks0sGMI0EPD9ksJJAkK/UWunjQzFqmaNpMuBv3LGxIZ4EmdDKytea0UN5IErwCPLPmkNGI+0MOCCdEDiC6Z5VPO5RNFjmQmJSRxFLzsNpO03DNiZUpbHAOEr6fdUGrztd4w0Ae6nMi7gpp04wye9hOhtFNsFr24CcjMcSqGHpw757hMNe4znKleNvylon6wa1jdkXuBpeZobnW8eO/PFAeC+KAagV8pyszYpDmis825khQDQenHhkoURtc+alOYLd3pxQ4gWZFljw8kOckYm3PLigm2ipmh7HxTOK04NcORIPqtOAsd2UdKPLFj/Y0xsWxS531VMKw3bJ3/duFsmQx/bOUua3EJywfa7/zIh3Qx/Y3quV8VPVWG1RQyWc0QGPpnO5FL8PnkoW5w6rm1SOO7mkbRVGSmn1lnNyP3khM3Z81Da/M+SZGj0kMMbFUZJ/xBe4NBA2nAT4uAJE+M/ha4wTBfsG6w7rjw3XLCB8hbbXmDTqvSIAbpejQ3WGXhde1wo4HdMEEblsBsOJQjEz+fVR9uLtShNBAmXFztmZwBrMoO26E7ZiiWB/K7eD5KZDN07Vgi6RrKJY5kGuMUjChDmVVJDc4O+kAGh2XTFd60kXQ2GpqZWYKm0stZMD1VRiaNFm9xNwAnngpPfSlyPngVA0TSAWzBvM5G/nkogi0u6XLEbvJ5kOO+8IUV2RnlyTQ41zO5DivmtjEixL5Z3cwhh2c3JvL1qc+qWzIV4Fp2aP/AHDODh/aVt1hezIP+JZ/N/tIW4KEX1StWG7ZmWmO3w4Z82gey28Oqx3buDKOx1xgj+1z2noWrivn1Qg7t8uO7l6pWxMz9M2KMHGXT5zv3J5d7LYtIJ9M8t6d3gusl1vs3qPtW8Unf4Zz7KpAkmJTecUydJ+yY2z9kQWJwOfEmMz6rQdj9eGE/u3HwRCJYNfYP6hIeSz11T6eSUSrPO9IeqviNeCxwBuLXC/gazVRp+oDKcFzhIfSajlfymo/ZjXAjt7qJWIweFxNXNG+3aHUFXzYJbe/h9Q4XFDMjEZFvf6z4cU6Po4hw3vJ2nhpApQbUmkyOAJKvNOh0LtuWNPWZoqaNE2YbzKmw4SOBH5t5MjumEsz8OIWEFvlcReFbwI223aHMG0E5tVLgiwI+w6YriMdx5VnculidXTZy4Jj783rmRA4TFhFOVJec0oGT9s0UKNaz5qkcM0uXASTzKWdyWT+zP8A5LdzX8bJe62TllOyrPxicIZ6uaPlap6yL6poefss12+gThwn08LnsPB7Q4T5sPmtDDeoXaDRTF0aK0Cbg3bbxZ4qcphcVR5ztFI6KJZ91HESfl0tTwyhVSOgk5p7RZnFMz8pWnOeCoJEOwjFPaaVwznchwaz4D1T22Zqhjw1JLHgkY3OSnAdK+qRgkCO5rg5pIc0zBEpgiv2levQdU61bHh7ZOy5pk5gMpGllbDcvOg32UvV+nmE/a/KaOAnUfb5SK3caO1wBcBs1IFpdgNmRPFV+k6E6OHBpDNqTRMUdWZAMxKZlW4AqVB0VjpEHwkXWSl7+6mQw3buk0Ee1MKegQHnhEjIiRBkQbQRQg81yka0iF0eK40nEfusJA6AIMs4Lqk/RtK2Di02j9/S9WUM4WHC+l6qZI0CNsncczzgiz9Mqwcmzz5Lm55JzjOwXZohTRdj4dIjsdlo6uPqPJaF5VX2ZhbOjg2bbnO5WDoFbAIQoGIkJ0iCmgLguMU8x11q3uNIiw/yh02foeNpvQy5KJLBbTt1qybYccWtlCf+lxmw8nTb/MFji3ItVa6T7CgzFiVrUjEvqkjQhW6zrciOPzhwQYTq5wRA6p8uCE4e2dliVlT6pgO6/wCyUD1v8/foqjHtFPVNfnOKUCdMbPjcU6eTnM1US0/Y7TdqcImoBLd4+xV+2F9QxoN1AKrzrRdJMN7XttBnnivRtF0kRYbXj87Q72NMZosDEabDlFeLJOd6prYVKI2sYoMeKR/mO6FJBfarbACLk2U0V44pgakJMKLMSvkjwgSQG/USAOJIA4VKgylULQ9ktE7yPtGyH4j+o0b1mf5UWNrYQtHDGtYLGgNHIfZEJonlNkpChASgiaVoTmsquJM0mAIjHw3CbHtLTK2Rw338gvMNP0J8GI6G/wCppkaWi0O5gz6XL1xkJZ3tvqTvIYjsE3whJ4H5ods95bM8iVVipceez6V9M8120nPdQUA3i/ljvQw+ox5IjodCd4vnlcpAM7LfLqo8Novw5Zmj7VMM5C1Di6V+OfJKCu2Z5zRIWVxziqgEY6YT2xhY625w/wCQv42oQFM80l1c2K4kUt5c8zV32b1k5m1C/iBc2tjuHAdDiqSDnPNGhvIIcLiHeRSElzJE1nUm+8lLDfVNLp1xmb+KaxYjOIzVN2klqbs5kVhRJ5zmi33ZjV3dQBMSfE/EcJVE/pbyb6lZnszqjvom04fhskXTsc60M4XncN63M1rUjBNcVzCuIQyjhROSK11VCYSDXP2R4b7sPRcylscUdjigQSpTQFQeZ9rezZ0eJtsH4Lz4ZWMP+WcBMktxFLRXOkSOar26PojYjHMeA5jhskGwj59F5r2k7KP0Ylwm6CbH3t3PwP8AqsO40E5jpz1+VmgUdrkkSD0SsEltixQVxdemYpQ1aAQOSEyz7Jubk9wz9rlcTSh1eSKxyCGTOPDO9SII3fNqpKQ5qRnn879yUumeI8jIT9E6U+W/H7KSeWYKXqvVbo8QMbS8uua0fmPsMVI1Vqh8dwDRJo+p5+lvydw6Leat1UyAzZYN5cfqccScySm12h6AyFDbDYJNbTeSbSd5tT9goxC5yyQ2hEDUjE4FZmchwDOubUrW+Ku/1ClxHITIVVEhHgtUpgUdgRoblQSWpkaAHcZSqJgi8EG0JWuRGlZmM112FBG1AIhkmXdP+k/oda2eBHkshpernQ3FkRpY4XOFZYjEcKL2RzQRI2FRtM1W2I3Zc0PbOey+v9LrWn5ReZ+Gd2PHe54YJNjcJrf6d/8AnwInBiFp/hiTcOAeKy5FUekdjdIYT+HtjFhB4UoVOWLncrOsbwzinOYrb/oUVprCiDixx6gHinM1LGJAEKIf5Hj1C01tioh0mR6TRYI+aq40XsfpL/8A1lu+IQ2fWfRXuh9hNkfixCb9mELZf6nfCv6L1GVhQZyAnM0kBMk0uFVo9V9kHGsabRaGN+t3/wADrwWn1dqdkIfhsDJymT4nm+RNw3KwbCAsCcRekfR9EDAGgBrGy2WiwUrP+IzxUhIV0lg5IuBSrMYkK4lckqsuGCZt1SLlEY5sRSIS5clh2vRGFcuSBWlEC5csx00hSrkprgkKVctrEkuklXLNXLly5ZjVxK5chRq6S5cswbgllJIuWL//2Q=="/>
          <p:cNvSpPr>
            <a:spLocks noChangeAspect="1" noChangeArrowheads="1"/>
          </p:cNvSpPr>
          <p:nvPr/>
        </p:nvSpPr>
        <p:spPr bwMode="auto">
          <a:xfrm>
            <a:off x="63500" y="-982663"/>
            <a:ext cx="1676400" cy="2057401"/>
          </a:xfrm>
          <a:prstGeom prst="rect">
            <a:avLst/>
          </a:prstGeom>
          <a:noFill/>
          <a:ln w="9525">
            <a:noFill/>
            <a:miter lim="800000"/>
            <a:headEnd/>
            <a:tailEnd/>
          </a:ln>
        </p:spPr>
        <p:txBody>
          <a:bodyPr/>
          <a:lstStyle/>
          <a:p>
            <a:endParaRPr lang="cs-CZ"/>
          </a:p>
        </p:txBody>
      </p:sp>
      <p:sp>
        <p:nvSpPr>
          <p:cNvPr id="5125" name="AutoShape 8" descr="data:image/jpeg;base64,/9j/4AAQSkZJRgABAQAAAQABAAD/2wCEAAkGBhQSERUUExQWFRQVFhcUGBgUFxUYGBcYGBgWFhgXFxcYHSYgGBkkGRcYHy8gIygpLCwsFx4xNTAqNSYrLCkBCQoKDQwMFA8PFCkYFBgpKSkpKSkpKSkpKSkpKSkpKSkpNSkpKSkpKSkpKSkpKSkpKSkpKSkpKSkpKSkpKSkpKf/AABEIANgAsAMBIgACEQEDEQH/xAAbAAABBQEBAAAAAAAAAAAAAAADAQIEBQYAB//EAEAQAAECAwQHBwIEBAUFAQAAAAEAAgMRITFBUfAEBRJhcYGhBhMikbHB0TLhI0Jy8VKCkqIUU2KywhUkNEPSB//EABgBAQEBAQEAAAAAAAAAAAAAAAECAAMF/8QAGxEBAQEBAQEBAQAAAAAAAAAAAAERAjEhQRL/2gAMAwEAAhEDEQA/APYIYRwo7EdpXnx0PCUJs0qWOSlIE0xALUg4ofeVA3IGkaxYyZe4NaLS6nD9rVnNP7bsBPdN2jYHOoOIH1Hop2HGumhRNJa36nBv6iB6rznTO0cd9sRwto3wjybU8yoHe7RLr99SRSkyc80f0ucPSouuoLQfxYf9bT6IUPX8E/8AtZ/UB6rzoO4538U0dcJeh8ytp/l6xBjtdVpB/SQR0RAMF5bAeQfDQ3SxG8WyxVxo3aSLD/PtjB8z/dbJMqLw3aRwVJq3tZCiSD/wziSNieAd8q6DlfxOYaWVS92nAJUNpuyk2U+SRZtBMNBiQVKKHECCBDKM1RoakAoJZpQUN8SSbBjzNiWStpZvXnalkJxYPG8XD6W/rPOz0Q+1naUwgYMI/iEVd/lg/wDL0twCw7GV4zOJ+5XPqq5iTpmsHxnTe6bpUFw/SLBm1Rmwzu6052IpZ1z5zRIej32+085mpdAQ0Ts6+nwiw4VbK3DrPOCJDh1E5ysnOVOKkw4Qut5nfbmxMZHdD+OFfj0ThB4zt52eVylsg1r1K4slZd147iqCOGTkbqS4Tzhfglc2z993JSIUOsj6E+XJI9lKT8zup90shE2/OZ30VtqnXb4FB4mfwk3f6TceiglkzTDrx5rgyywZsosL9ehav1myMJsNloNo4hTF5zomkPhuDmEgi8YC4jA71uNVazEZs7HC0e43K5XLrnE5cVyQhZJChxLEQoTwhSIxHahQwjNagu2Jqr19rIaLCmJGI47LAbJ3k7gK+QvVwAvNe0Gsv8RHc/8AKPBDH+kXj9R8U8JLdXDJtVUdx2iSSSTtOJqSSZmfvwRNHO63H33/AHXOhVskD1HsnthyF+B5rlHVIa6zOHkUdrgTZmlc8UFgzcisbnkqYYgXfG+3nOdJTUd2swwiVeBpLibZieKDMvJbI7IInKdTbWhpdzVvq3VsFwAJBN9XVmKSmD5VnitgVb9OibVJA22EuEhZM7ruFybFdGFScR4miVwskt3ouomBswA4SlN0nUFls5yRNI1OHCkg4WUnLztzaE4nY87fpUUWy/plfxClaNp7TMGTTK82rT6T2cDph7Buc0HaHmdkrP657Pd2Ts7RDfFMgWcb7KYSIKTorIc+s7faylqQwCbN0j+9bkDV+lULSag23kUHuFNa2s5iQzzWIIcAaWcT1pbepOiaU6G8Ob9QpuNlHcUBzPKskwA7yLpy3myawr0DQNMbFYHtvuwN4KkLGaj1n3UQTPgdIHdgeRK2W11VuVmUjkx6IUJ5os0Q2OR2vUaGVIhhTCrO1Gse70cgGToh7tvOe0eTZ14LBuhizGR4Z9ladsNYd5pOwD4YQ2N206Ref9o5FUpt5zod5982Ln1frpzPgkR9bt5olhuE68BK37oDDPNJIsPpO6zH2WUnXXkztnPyGZoek6UAw58ymsPpfxP7qJpp8JrfP3xWYfRmANHirtSFzq22CcjZI4rX6i0FjQCRI0lUmV2NtOiyOhRh3ciyYNKATn5zNhpTgtdqvSQYbZGYuMqyBLaiQrMKoK08MhOcVW6PHsUvvlblZ9JFduULSKiRlncjl8z8oekGQxpwRVMDrSCIUUOaKA3fthTyVk0eHyNJSI9bhJM7QCYnvnOm+0STNXn8MSneCDUiW83eiFHRBf5Wbve9McRKW+6XGdbvlFifZBJ3VqPblatCVkUjC0XCyUqHn1Wx7O6x7yHsn6mSB4Gcj0lyWIAv5+ufJW2otOEOO2Zo7wGVlZAHzA80xPU2NsSmEJZpHFU5oLEQxQ1pc6xoLjwaJnoEFhVd2q0rY0SJi/Zhj+YgH+2ajVME6PtEvNry554uJd7kJp9ut6bEJHuPjzXNfhX7Lm6HAyOaJ7XZ6j4UcvvStdXrVYp7TPhxTjorog2WN2nn6QLyK4gY1nJAY6eSp+q3Tfs08TSw8C5kx5TCqMjnV74ZkdmZE2lhY4OAnPxXmRIlu3LR6oZ4Aa1rzJrTjPnNQNZtD4kRsJpEnbQ/haW0JFzZyaJSu3lWeqtFIZeCRORNnC7BYfibE0oMH0k3UBtVYe0oaT4HTzil1myPEIZDYdn8zpyFovVTpWqywEzAdOWwXhxO8GQElQaXQdeNi0sOBEtyHp3aKGDIu3SEz5yXaq1UBBLCB3jmnxTvlSR8lSaHq5+xtCQ3ucGytnTZJdUSNRWeCw+Bax05kTakbiQag42Hgl1XE8MrgZit0pn1/aSDFZMuB8VZAi8VFOinaFA2GgGnybs4pUVnx5A0vny380Etul9kaY9OI3cb0CMbOdtUMGaTtzX3SNGa7q5xTXff1+OqUNlnebVTPQdB0jbhsdi0E8bD1BRnOVP2Vj7UCX8LiORk4dSVbmxLkr9pZvtxpHhgsxe95/laAOr1oGrH9uYk48Nv8MIH+t7vZoXO+Knqhcarpzz5eiG4SMqp7TJQ6OOcyTBRFnWzcuAz7JYSG6WZ2TUiFHLSHC0G++6u4hADJDOb1IY329ks0sGMI0EPD9ksJJAkK/UWunjQzFqmaNpMuBv3LGxIZ4EmdDKytea0UN5IErwCPLPmkNGI+0MOCCdEDiC6Z5VPO5RNFjmQmJSRxFLzsNpO03DNiZUpbHAOEr6fdUGrztd4w0Ae6nMi7gpp04wye9hOhtFNsFr24CcjMcSqGHpw757hMNe4znKleNvylon6wa1jdkXuBpeZobnW8eO/PFAeC+KAagV8pyszYpDmis825khQDQenHhkoURtc+alOYLd3pxQ4gWZFljw8kOckYm3PLigm2ipmh7HxTOK04NcORIPqtOAsd2UdKPLFj/Y0xsWxS531VMKw3bJ3/duFsmQx/bOUua3EJywfa7/zIh3Qx/Y3quV8VPVWG1RQyWc0QGPpnO5FL8PnkoW5w6rm1SOO7mkbRVGSmn1lnNyP3khM3Z81Da/M+SZGj0kMMbFUZJ/xBe4NBA2nAT4uAJE+M/ha4wTBfsG6w7rjw3XLCB8hbbXmDTqvSIAbpejQ3WGXhde1wo4HdMEEblsBsOJQjEz+fVR9uLtShNBAmXFztmZwBrMoO26E7ZiiWB/K7eD5KZDN07Vgi6RrKJY5kGuMUjChDmVVJDc4O+kAGh2XTFd60kXQ2GpqZWYKm0stZMD1VRiaNFm9xNwAnngpPfSlyPngVA0TSAWzBvM5G/nkogi0u6XLEbvJ5kOO+8IUV2RnlyTQ41zO5DivmtjEixL5Z3cwhh2c3JvL1qc+qWzIV4Fp2aP/AHDODh/aVt1hezIP+JZ/N/tIW4KEX1StWG7ZmWmO3w4Z82gey28Oqx3buDKOx1xgj+1z2noWrivn1Qg7t8uO7l6pWxMz9M2KMHGXT5zv3J5d7LYtIJ9M8t6d3gusl1vs3qPtW8Unf4Zz7KpAkmJTecUydJ+yY2z9kQWJwOfEmMz6rQdj9eGE/u3HwRCJYNfYP6hIeSz11T6eSUSrPO9IeqviNeCxwBuLXC/gazVRp+oDKcFzhIfSajlfymo/ZjXAjt7qJWIweFxNXNG+3aHUFXzYJbe/h9Q4XFDMjEZFvf6z4cU6Po4hw3vJ2nhpApQbUmkyOAJKvNOh0LtuWNPWZoqaNE2YbzKmw4SOBH5t5MjumEsz8OIWEFvlcReFbwI223aHMG0E5tVLgiwI+w6YriMdx5VnculidXTZy4Jj783rmRA4TFhFOVJec0oGT9s0UKNaz5qkcM0uXASTzKWdyWT+zP8A5LdzX8bJe62TllOyrPxicIZ6uaPlap6yL6poefss12+gThwn08LnsPB7Q4T5sPmtDDeoXaDRTF0aK0Cbg3bbxZ4qcphcVR5ztFI6KJZ91HESfl0tTwyhVSOgk5p7RZnFMz8pWnOeCoJEOwjFPaaVwznchwaz4D1T22Zqhjw1JLHgkY3OSnAdK+qRgkCO5rg5pIc0zBEpgiv2levQdU61bHh7ZOy5pk5gMpGllbDcvOg32UvV+nmE/a/KaOAnUfb5SK3caO1wBcBs1IFpdgNmRPFV+k6E6OHBpDNqTRMUdWZAMxKZlW4AqVB0VjpEHwkXWSl7+6mQw3buk0Ee1MKegQHnhEjIiRBkQbQRQg81yka0iF0eK40nEfusJA6AIMs4Lqk/RtK2Di02j9/S9WUM4WHC+l6qZI0CNsncczzgiz9Mqwcmzz5Lm55JzjOwXZohTRdj4dIjsdlo6uPqPJaF5VX2ZhbOjg2bbnO5WDoFbAIQoGIkJ0iCmgLguMU8x11q3uNIiw/yh02foeNpvQy5KJLBbTt1qybYccWtlCf+lxmw8nTb/MFji3ItVa6T7CgzFiVrUjEvqkjQhW6zrciOPzhwQYTq5wRA6p8uCE4e2dliVlT6pgO6/wCyUD1v8/foqjHtFPVNfnOKUCdMbPjcU6eTnM1US0/Y7TdqcImoBLd4+xV+2F9QxoN1AKrzrRdJMN7XttBnnivRtF0kRYbXj87Q72NMZosDEabDlFeLJOd6prYVKI2sYoMeKR/mO6FJBfarbACLk2U0V44pgakJMKLMSvkjwgSQG/USAOJIA4VKgylULQ9ktE7yPtGyH4j+o0b1mf5UWNrYQtHDGtYLGgNHIfZEJonlNkpChASgiaVoTmsquJM0mAIjHw3CbHtLTK2Rw338gvMNP0J8GI6G/wCppkaWi0O5gz6XL1xkJZ3tvqTvIYjsE3whJ4H5ods95bM8iVVipceez6V9M8120nPdQUA3i/ljvQw+ox5IjodCd4vnlcpAM7LfLqo8Novw5Zmj7VMM5C1Di6V+OfJKCu2Z5zRIWVxziqgEY6YT2xhY625w/wCQv42oQFM80l1c2K4kUt5c8zV32b1k5m1C/iBc2tjuHAdDiqSDnPNGhvIIcLiHeRSElzJE1nUm+8lLDfVNLp1xmb+KaxYjOIzVN2klqbs5kVhRJ5zmi33ZjV3dQBMSfE/EcJVE/pbyb6lZnszqjvom04fhskXTsc60M4XncN63M1rUjBNcVzCuIQyjhROSK11VCYSDXP2R4b7sPRcylscUdjigQSpTQFQeZ9rezZ0eJtsH4Lz4ZWMP+WcBMktxFLRXOkSOar26PojYjHMeA5jhskGwj59F5r2k7KP0Ylwm6CbH3t3PwP8AqsO40E5jpz1+VmgUdrkkSD0SsEltixQVxdemYpQ1aAQOSEyz7Jubk9wz9rlcTSh1eSKxyCGTOPDO9SII3fNqpKQ5qRnn879yUumeI8jIT9E6U+W/H7KSeWYKXqvVbo8QMbS8uua0fmPsMVI1Vqh8dwDRJo+p5+lvydw6Leat1UyAzZYN5cfqccScySm12h6AyFDbDYJNbTeSbSd5tT9goxC5yyQ2hEDUjE4FZmchwDOubUrW+Ku/1ClxHITIVVEhHgtUpgUdgRoblQSWpkaAHcZSqJgi8EG0JWuRGlZmM112FBG1AIhkmXdP+k/oda2eBHkshpernQ3FkRpY4XOFZYjEcKL2RzQRI2FRtM1W2I3Zc0PbOey+v9LrWn5ReZ+Gd2PHe54YJNjcJrf6d/8AnwInBiFp/hiTcOAeKy5FUekdjdIYT+HtjFhB4UoVOWLncrOsbwzinOYrb/oUVprCiDixx6gHinM1LGJAEKIf5Hj1C01tioh0mR6TRYI+aq40XsfpL/8A1lu+IQ2fWfRXuh9hNkfixCb9mELZf6nfCv6L1GVhQZyAnM0kBMk0uFVo9V9kHGsabRaGN+t3/wADrwWn1dqdkIfhsDJymT4nm+RNw3KwbCAsCcRekfR9EDAGgBrGy2WiwUrP+IzxUhIV0lg5IuBSrMYkK4lckqsuGCZt1SLlEY5sRSIS5clh2vRGFcuSBWlEC5csx00hSrkprgkKVctrEkuklXLNXLly5ZjVxK5chRq6S5cswbgllJIuWL//2Q=="/>
          <p:cNvSpPr>
            <a:spLocks noChangeAspect="1" noChangeArrowheads="1"/>
          </p:cNvSpPr>
          <p:nvPr/>
        </p:nvSpPr>
        <p:spPr bwMode="auto">
          <a:xfrm>
            <a:off x="63500" y="-982663"/>
            <a:ext cx="1676400" cy="2057401"/>
          </a:xfrm>
          <a:prstGeom prst="rect">
            <a:avLst/>
          </a:prstGeom>
          <a:noFill/>
          <a:ln w="9525">
            <a:noFill/>
            <a:miter lim="800000"/>
            <a:headEnd/>
            <a:tailEnd/>
          </a:ln>
        </p:spPr>
        <p:txBody>
          <a:bodyPr/>
          <a:lstStyle/>
          <a:p>
            <a:endParaRPr lang="cs-CZ"/>
          </a:p>
        </p:txBody>
      </p:sp>
      <p:sp>
        <p:nvSpPr>
          <p:cNvPr id="5126" name="AutoShape 10" descr="data:image/jpeg;base64,/9j/4AAQSkZJRgABAQAAAQABAAD/2wCEAAkGBhQSERUUExQWFRQVFhcUGBgUFxUYGBcYGBgWFhgXFxcYHSYgGBkkGRcYHy8gIygpLCwsFx4xNTAqNSYrLCkBCQoKDQwMFA8PFCkYFBgpKSkpKSkpKSkpKSkpKSkpKSkpNSkpKSkpKSkpKSkpKSkpKSkpKSkpKSkpKSkpKSkpKf/AABEIANgAsAMBIgACEQEDEQH/xAAbAAABBQEBAAAAAAAAAAAAAAADAQIEBQYAB//EAEAQAAECAwQHBwIEBAUFAQAAAAEAAgMRITFBUfAEBRJhcYGhBhMikbHB0TLhI0Jy8VKCkqIUU2KywhUkNEPSB//EABgBAQEBAQEAAAAAAAAAAAAAAAECAAMF/8QAGxEBAQEBAQEBAQAAAAAAAAAAAAERAjEhQRL/2gAMAwEAAhEDEQA/APYIYRwo7EdpXnx0PCUJs0qWOSlIE0xALUg4ofeVA3IGkaxYyZe4NaLS6nD9rVnNP7bsBPdN2jYHOoOIH1Hop2HGumhRNJa36nBv6iB6rznTO0cd9sRwto3wjybU8yoHe7RLr99SRSkyc80f0ucPSouuoLQfxYf9bT6IUPX8E/8AtZ/UB6rzoO4538U0dcJeh8ytp/l6xBjtdVpB/SQR0RAMF5bAeQfDQ3SxG8WyxVxo3aSLD/PtjB8z/dbJMqLw3aRwVJq3tZCiSD/wziSNieAd8q6DlfxOYaWVS92nAJUNpuyk2U+SRZtBMNBiQVKKHECCBDKM1RoakAoJZpQUN8SSbBjzNiWStpZvXnalkJxYPG8XD6W/rPOz0Q+1naUwgYMI/iEVd/lg/wDL0twCw7GV4zOJ+5XPqq5iTpmsHxnTe6bpUFw/SLBm1Rmwzu6052IpZ1z5zRIej32+085mpdAQ0Ts6+nwiw4VbK3DrPOCJDh1E5ysnOVOKkw4Qut5nfbmxMZHdD+OFfj0ThB4zt52eVylsg1r1K4slZd147iqCOGTkbqS4Tzhfglc2z993JSIUOsj6E+XJI9lKT8zup90shE2/OZ30VtqnXb4FB4mfwk3f6TceiglkzTDrx5rgyywZsosL9ehav1myMJsNloNo4hTF5zomkPhuDmEgi8YC4jA71uNVazEZs7HC0e43K5XLrnE5cVyQhZJChxLEQoTwhSIxHahQwjNagu2Jqr19rIaLCmJGI47LAbJ3k7gK+QvVwAvNe0Gsv8RHc/8AKPBDH+kXj9R8U8JLdXDJtVUdx2iSSSTtOJqSSZmfvwRNHO63H33/AHXOhVskD1HsnthyF+B5rlHVIa6zOHkUdrgTZmlc8UFgzcisbnkqYYgXfG+3nOdJTUd2swwiVeBpLibZieKDMvJbI7IInKdTbWhpdzVvq3VsFwAJBN9XVmKSmD5VnitgVb9OibVJA22EuEhZM7ruFybFdGFScR4miVwskt3ouomBswA4SlN0nUFls5yRNI1OHCkg4WUnLztzaE4nY87fpUUWy/plfxClaNp7TMGTTK82rT6T2cDph7Buc0HaHmdkrP657Pd2Ts7RDfFMgWcb7KYSIKTorIc+s7faylqQwCbN0j+9bkDV+lULSag23kUHuFNa2s5iQzzWIIcAaWcT1pbepOiaU6G8Ob9QpuNlHcUBzPKskwA7yLpy3myawr0DQNMbFYHtvuwN4KkLGaj1n3UQTPgdIHdgeRK2W11VuVmUjkx6IUJ5os0Q2OR2vUaGVIhhTCrO1Gse70cgGToh7tvOe0eTZ14LBuhizGR4Z9ladsNYd5pOwD4YQ2N206Ref9o5FUpt5zod5982Ln1frpzPgkR9bt5olhuE68BK37oDDPNJIsPpO6zH2WUnXXkztnPyGZoek6UAw58ymsPpfxP7qJpp8JrfP3xWYfRmANHirtSFzq22CcjZI4rX6i0FjQCRI0lUmV2NtOiyOhRh3ciyYNKATn5zNhpTgtdqvSQYbZGYuMqyBLaiQrMKoK08MhOcVW6PHsUvvlblZ9JFduULSKiRlncjl8z8oekGQxpwRVMDrSCIUUOaKA3fthTyVk0eHyNJSI9bhJM7QCYnvnOm+0STNXn8MSneCDUiW83eiFHRBf5Wbve9McRKW+6XGdbvlFifZBJ3VqPblatCVkUjC0XCyUqHn1Wx7O6x7yHsn6mSB4Gcj0lyWIAv5+ufJW2otOEOO2Zo7wGVlZAHzA80xPU2NsSmEJZpHFU5oLEQxQ1pc6xoLjwaJnoEFhVd2q0rY0SJi/Zhj+YgH+2ajVME6PtEvNry554uJd7kJp9ut6bEJHuPjzXNfhX7Lm6HAyOaJ7XZ6j4UcvvStdXrVYp7TPhxTjorog2WN2nn6QLyK4gY1nJAY6eSp+q3Tfs08TSw8C5kx5TCqMjnV74ZkdmZE2lhY4OAnPxXmRIlu3LR6oZ4Aa1rzJrTjPnNQNZtD4kRsJpEnbQ/haW0JFzZyaJSu3lWeqtFIZeCRORNnC7BYfibE0oMH0k3UBtVYe0oaT4HTzil1myPEIZDYdn8zpyFovVTpWqywEzAdOWwXhxO8GQElQaXQdeNi0sOBEtyHp3aKGDIu3SEz5yXaq1UBBLCB3jmnxTvlSR8lSaHq5+xtCQ3ucGytnTZJdUSNRWeCw+Bax05kTakbiQag42Hgl1XE8MrgZit0pn1/aSDFZMuB8VZAi8VFOinaFA2GgGnybs4pUVnx5A0vny380Etul9kaY9OI3cb0CMbOdtUMGaTtzX3SNGa7q5xTXff1+OqUNlnebVTPQdB0jbhsdi0E8bD1BRnOVP2Vj7UCX8LiORk4dSVbmxLkr9pZvtxpHhgsxe95/laAOr1oGrH9uYk48Nv8MIH+t7vZoXO+Knqhcarpzz5eiG4SMqp7TJQ6OOcyTBRFnWzcuAz7JYSG6WZ2TUiFHLSHC0G++6u4hADJDOb1IY329ks0sGMI0EPD9ksJJAkK/UWunjQzFqmaNpMuBv3LGxIZ4EmdDKytea0UN5IErwCPLPmkNGI+0MOCCdEDiC6Z5VPO5RNFjmQmJSRxFLzsNpO03DNiZUpbHAOEr6fdUGrztd4w0Ae6nMi7gpp04wye9hOhtFNsFr24CcjMcSqGHpw757hMNe4znKleNvylon6wa1jdkXuBpeZobnW8eO/PFAeC+KAagV8pyszYpDmis825khQDQenHhkoURtc+alOYLd3pxQ4gWZFljw8kOckYm3PLigm2ipmh7HxTOK04NcORIPqtOAsd2UdKPLFj/Y0xsWxS531VMKw3bJ3/duFsmQx/bOUua3EJywfa7/zIh3Qx/Y3quV8VPVWG1RQyWc0QGPpnO5FL8PnkoW5w6rm1SOO7mkbRVGSmn1lnNyP3khM3Z81Da/M+SZGj0kMMbFUZJ/xBe4NBA2nAT4uAJE+M/ha4wTBfsG6w7rjw3XLCB8hbbXmDTqvSIAbpejQ3WGXhde1wo4HdMEEblsBsOJQjEz+fVR9uLtShNBAmXFztmZwBrMoO26E7ZiiWB/K7eD5KZDN07Vgi6RrKJY5kGuMUjChDmVVJDc4O+kAGh2XTFd60kXQ2GpqZWYKm0stZMD1VRiaNFm9xNwAnngpPfSlyPngVA0TSAWzBvM5G/nkogi0u6XLEbvJ5kOO+8IUV2RnlyTQ41zO5DivmtjEixL5Z3cwhh2c3JvL1qc+qWzIV4Fp2aP/AHDODh/aVt1hezIP+JZ/N/tIW4KEX1StWG7ZmWmO3w4Z82gey28Oqx3buDKOx1xgj+1z2noWrivn1Qg7t8uO7l6pWxMz9M2KMHGXT5zv3J5d7LYtIJ9M8t6d3gusl1vs3qPtW8Unf4Zz7KpAkmJTecUydJ+yY2z9kQWJwOfEmMz6rQdj9eGE/u3HwRCJYNfYP6hIeSz11T6eSUSrPO9IeqviNeCxwBuLXC/gazVRp+oDKcFzhIfSajlfymo/ZjXAjt7qJWIweFxNXNG+3aHUFXzYJbe/h9Q4XFDMjEZFvf6z4cU6Po4hw3vJ2nhpApQbUmkyOAJKvNOh0LtuWNPWZoqaNE2YbzKmw4SOBH5t5MjumEsz8OIWEFvlcReFbwI223aHMG0E5tVLgiwI+w6YriMdx5VnculidXTZy4Jj783rmRA4TFhFOVJec0oGT9s0UKNaz5qkcM0uXASTzKWdyWT+zP8A5LdzX8bJe62TllOyrPxicIZ6uaPlap6yL6poefss12+gThwn08LnsPB7Q4T5sPmtDDeoXaDRTF0aK0Cbg3bbxZ4qcphcVR5ztFI6KJZ91HESfl0tTwyhVSOgk5p7RZnFMz8pWnOeCoJEOwjFPaaVwznchwaz4D1T22Zqhjw1JLHgkY3OSnAdK+qRgkCO5rg5pIc0zBEpgiv2levQdU61bHh7ZOy5pk5gMpGllbDcvOg32UvV+nmE/a/KaOAnUfb5SK3caO1wBcBs1IFpdgNmRPFV+k6E6OHBpDNqTRMUdWZAMxKZlW4AqVB0VjpEHwkXWSl7+6mQw3buk0Ee1MKegQHnhEjIiRBkQbQRQg81yka0iF0eK40nEfusJA6AIMs4Lqk/RtK2Di02j9/S9WUM4WHC+l6qZI0CNsncczzgiz9Mqwcmzz5Lm55JzjOwXZohTRdj4dIjsdlo6uPqPJaF5VX2ZhbOjg2bbnO5WDoFbAIQoGIkJ0iCmgLguMU8x11q3uNIiw/yh02foeNpvQy5KJLBbTt1qybYccWtlCf+lxmw8nTb/MFji3ItVa6T7CgzFiVrUjEvqkjQhW6zrciOPzhwQYTq5wRA6p8uCE4e2dliVlT6pgO6/wCyUD1v8/foqjHtFPVNfnOKUCdMbPjcU6eTnM1US0/Y7TdqcImoBLd4+xV+2F9QxoN1AKrzrRdJMN7XttBnnivRtF0kRYbXj87Q72NMZosDEabDlFeLJOd6prYVKI2sYoMeKR/mO6FJBfarbACLk2U0V44pgakJMKLMSvkjwgSQG/USAOJIA4VKgylULQ9ktE7yPtGyH4j+o0b1mf5UWNrYQtHDGtYLGgNHIfZEJonlNkpChASgiaVoTmsquJM0mAIjHw3CbHtLTK2Rw338gvMNP0J8GI6G/wCppkaWi0O5gz6XL1xkJZ3tvqTvIYjsE3whJ4H5ods95bM8iVVipceez6V9M8120nPdQUA3i/ljvQw+ox5IjodCd4vnlcpAM7LfLqo8Novw5Zmj7VMM5C1Di6V+OfJKCu2Z5zRIWVxziqgEY6YT2xhY625w/wCQv42oQFM80l1c2K4kUt5c8zV32b1k5m1C/iBc2tjuHAdDiqSDnPNGhvIIcLiHeRSElzJE1nUm+8lLDfVNLp1xmb+KaxYjOIzVN2klqbs5kVhRJ5zmi33ZjV3dQBMSfE/EcJVE/pbyb6lZnszqjvom04fhskXTsc60M4XncN63M1rUjBNcVzCuIQyjhROSK11VCYSDXP2R4b7sPRcylscUdjigQSpTQFQeZ9rezZ0eJtsH4Lz4ZWMP+WcBMktxFLRXOkSOar26PojYjHMeA5jhskGwj59F5r2k7KP0Ylwm6CbH3t3PwP8AqsO40E5jpz1+VmgUdrkkSD0SsEltixQVxdemYpQ1aAQOSEyz7Jubk9wz9rlcTSh1eSKxyCGTOPDO9SII3fNqpKQ5qRnn879yUumeI8jIT9E6U+W/H7KSeWYKXqvVbo8QMbS8uua0fmPsMVI1Vqh8dwDRJo+p5+lvydw6Leat1UyAzZYN5cfqccScySm12h6AyFDbDYJNbTeSbSd5tT9goxC5yyQ2hEDUjE4FZmchwDOubUrW+Ku/1ClxHITIVVEhHgtUpgUdgRoblQSWpkaAHcZSqJgi8EG0JWuRGlZmM112FBG1AIhkmXdP+k/oda2eBHkshpernQ3FkRpY4XOFZYjEcKL2RzQRI2FRtM1W2I3Zc0PbOey+v9LrWn5ReZ+Gd2PHe54YJNjcJrf6d/8AnwInBiFp/hiTcOAeKy5FUekdjdIYT+HtjFhB4UoVOWLncrOsbwzinOYrb/oUVprCiDixx6gHinM1LGJAEKIf5Hj1C01tioh0mR6TRYI+aq40XsfpL/8A1lu+IQ2fWfRXuh9hNkfixCb9mELZf6nfCv6L1GVhQZyAnM0kBMk0uFVo9V9kHGsabRaGN+t3/wADrwWn1dqdkIfhsDJymT4nm+RNw3KwbCAsCcRekfR9EDAGgBrGy2WiwUrP+IzxUhIV0lg5IuBSrMYkK4lckqsuGCZt1SLlEY5sRSIS5clh2vRGFcuSBWlEC5csx00hSrkprgkKVctrEkuklXLNXLly5ZjVxK5chRq6S5cswbgllJIuWL//2Q=="/>
          <p:cNvSpPr>
            <a:spLocks noChangeAspect="1" noChangeArrowheads="1"/>
          </p:cNvSpPr>
          <p:nvPr/>
        </p:nvSpPr>
        <p:spPr bwMode="auto">
          <a:xfrm>
            <a:off x="63500" y="-982663"/>
            <a:ext cx="1676400" cy="2057401"/>
          </a:xfrm>
          <a:prstGeom prst="rect">
            <a:avLst/>
          </a:prstGeom>
          <a:noFill/>
          <a:ln w="9525">
            <a:noFill/>
            <a:miter lim="800000"/>
            <a:headEnd/>
            <a:tailEnd/>
          </a:ln>
        </p:spPr>
        <p:txBody>
          <a:bodyPr/>
          <a:lstStyle/>
          <a:p>
            <a:endParaRPr lang="cs-CZ"/>
          </a:p>
        </p:txBody>
      </p:sp>
      <p:pic>
        <p:nvPicPr>
          <p:cNvPr id="5130" name="Picture 10" descr="Soubor:Nicéphore Niépce Oldest Photograph 1825.jpg">
            <a:hlinkClick r:id="rId3"/>
          </p:cNvPr>
          <p:cNvPicPr>
            <a:picLocks noChangeAspect="1" noChangeArrowheads="1"/>
          </p:cNvPicPr>
          <p:nvPr/>
        </p:nvPicPr>
        <p:blipFill>
          <a:blip r:embed="rId4" cstate="print"/>
          <a:srcRect/>
          <a:stretch>
            <a:fillRect/>
          </a:stretch>
        </p:blipFill>
        <p:spPr bwMode="auto">
          <a:xfrm>
            <a:off x="971600" y="1196752"/>
            <a:ext cx="7020780" cy="4680520"/>
          </a:xfrm>
          <a:prstGeom prst="rect">
            <a:avLst/>
          </a:prstGeom>
          <a:noFill/>
        </p:spPr>
      </p:pic>
      <p:sp>
        <p:nvSpPr>
          <p:cNvPr id="10" name="Obdélník 9"/>
          <p:cNvSpPr/>
          <p:nvPr/>
        </p:nvSpPr>
        <p:spPr>
          <a:xfrm>
            <a:off x="395536" y="332656"/>
            <a:ext cx="8280000" cy="646331"/>
          </a:xfrm>
          <a:prstGeom prst="rect">
            <a:avLst/>
          </a:prstGeom>
        </p:spPr>
        <p:txBody>
          <a:bodyPr wrap="square">
            <a:spAutoFit/>
          </a:bodyPr>
          <a:lstStyle/>
          <a:p>
            <a:r>
              <a:rPr lang="cs-CZ" dirty="0" smtClean="0"/>
              <a:t>Nejstarší heliografický tisk na světě s motivem mladého chlapce, který vede koně do stájí z roku 1825.</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délník 1"/>
          <p:cNvSpPr>
            <a:spLocks noChangeArrowheads="1"/>
          </p:cNvSpPr>
          <p:nvPr/>
        </p:nvSpPr>
        <p:spPr bwMode="auto">
          <a:xfrm>
            <a:off x="468313" y="260350"/>
            <a:ext cx="8278812" cy="2586038"/>
          </a:xfrm>
          <a:prstGeom prst="rect">
            <a:avLst/>
          </a:prstGeom>
          <a:noFill/>
          <a:ln w="9525">
            <a:noFill/>
            <a:miter lim="800000"/>
            <a:headEnd/>
            <a:tailEnd/>
          </a:ln>
        </p:spPr>
        <p:txBody>
          <a:bodyPr>
            <a:spAutoFit/>
          </a:bodyPr>
          <a:lstStyle/>
          <a:p>
            <a:r>
              <a:rPr lang="cs-CZ"/>
              <a:t>Po tomto "neúspěchu" začal </a:t>
            </a:r>
            <a:r>
              <a:rPr lang="cs-CZ" b="1"/>
              <a:t>Niepce</a:t>
            </a:r>
            <a:r>
              <a:rPr lang="cs-CZ"/>
              <a:t> dělat pokusy se zinkovými deskami potřenými rozpuštěným asfaltem. Roku 1816 se mu podařilo obrazy zachytit, ustálit a vyleptat. Zhotovil tak nejstarší heliogravuru. Tento proces vyžadoval expozici na slunečním světle trvající 8 hodin. Prvními fotografickými objekty se tak mohly stát pouze budovy.</a:t>
            </a:r>
          </a:p>
        </p:txBody>
      </p:sp>
      <p:sp>
        <p:nvSpPr>
          <p:cNvPr id="6148" name="AutoShape 6" descr="data:image/jpeg;base64,/9j/4AAQSkZJRgABAQAAAQABAAD/2wCEAAkGBhIGEBAQBwgSDw4QEBIQGBETFhAVDxARExAXFRQQFRcaJyYfGhkjGRMSIC8sJCopOCwsFR4xQTA2QSYtLCkBCQoKBQUFDQUFDSkYEhgpKSkpKSkpKSkpKSkpKSkpKSkpKSkpKSkpKSkpKSkpKSkpKSkpKSkpKSkpKSkpKSkpKf/AABEIAMIBAwMBIgACEQEDEQH/xAAbAAEBAAIDAQAAAAAAAAAAAAAABQEEAwYHAv/EAEkQAAIBAwEDBggJCQcFAAAAAAABAgMEERIFEyEGMUFRYZMXIlRlcYHR0xQVIzJSU4KU0iQzNEJicpGhsQclQ5Ki4fAWNWOywf/EABQBAQAAAAAAAAAAAAAAAAAAAAD/xAAUEQEAAAAAAAAAAAAAAAAAAAAA/9oADAMBAAIRAxEAPwD3EAAAAAAAAAAAAAAAAAAAAAAAAAAAAAAAAAAAAAAAAAAAAAAAAAAAAAAAAAAAAAAAAAAAAAAAAAAAAAAAAAAAAAAAAAAAAAAAAAAAAAAAAAAAAAAAAAAAAAAAAAAAAAAAAAAAAAAAAAAAAAAAAAAAAAAAAAAAAAAAAAAAAAAAAAAAAAAAAAAAAAAAAAAAAAAAAAAAAAAAAA1L27dJxp28U6s84z82KXPUnjjpXD0tpcM5QZu9owssKo25yzppxTlUnjGcRXHHFZfMs8WjXU7m7+bCnbxf0s1auO1RxCL+1Nf0NizsVa5epznPDlOTzKTX9FxeEsJZeEbQE57Nqy+fteqn+zC2S/1Ql/UfBLilxpbQU/2atOPFemGnD9Xq6qIAm/GrtOG1KG6X1sXrt/tTwnD7SS7WUU9XMGsk2cPiXMqWXbLLlDi9yvpw/YS54rmSyulMKYMJ6uKMgAAAAAAAAAAAAAAAAAAAAAAAAAAAAAAAAYk8Li8E/Y0d/F3E141xia640sfJQ/yvU19KczO33+TVYxfjVEqS7ZVZKnFZ6MuaWejJvxWF4q4AZNe7voWSW9b1SeIxinKc31RiuL/+c7OactCbk8Jcc9CXWaGyIO4iriuvlK0dSzz06UvGhS7MJrPXLPZgMfCLmtxpWdOnHqqVHvPWoJxXqkw9o1LT/uFniHTUpSdSEe2UcKaXoUsZ4vna27q+p2KTuq8KabwnJxim+pZOWnNVUpU5KUWk01hpp8U0+oBTqKslKnJSjJJppppp8U0+oy1knL+768Yw4Uq+rxeiNZJzbXUpR1t9sM88mykBN2Z+SzqW/RT0zh1KjUctMPsyjOK6oqBSJ138ldW8nwUo1qWeuTjGpGP8KU36u3jRAAAAAAAAAAAAAAAAAAAAAAAAAAAAAAAAAncoPFt6kumnorLqzRqRqLPZmCz2ZKCPmrTVaLjOOYyTTT5mnwaNLY1RqG6rSzUoPcyb55aUtNT7UHGXpbXQBs39v8LpVKerG8hKGefGqLWces+Nl3PwujTk46W4LMedwmlicH2qSafajaJ9W3nZSc7Gmpwk9U6WdL1PnqU2+Gp9KeE3xynnUHDVrx2fcVKl/LTCUIRhUfzI41a6bfNFt4fHGrKXHThcux4NKpJQcKc6rnTg04uMHCOfFfFZmqksP6fqMLb9CH6TcKhLqrZpPPUteM+rP8w9sqvw2bSdeT5pJSjQS+k6uHHH7up8eYDN/wDK17WMeeM6lZ9kI0J08/5q0P8AmcUTUsrN0XKdeSlWnjVJcySzphH9lapfxb6TabwBPvflLm1i+aO+rduY01TXqxXl69Prok2w/K61Wv8Aq/mIdqpyeua6szbXaqUX0lIAAR9p8oo2Upwt6bqVaag5Ze7o0t48R3lRppZ44UVJ83DishYBL2ReVrxyld0lThw0x0VE+LfHVNpvglwdOOH1lQAAAAAAAAAAAAAAAAADgur2Fms1m+LwlGM5zk+qMYpyfBN8FzJvoNX49p/U3H3a8/ABRBO+Pqf1Nx92vPwD4+p/U3H3a8/ABRBO+Pqf1Nx92vPwD4+p/U3H3a8/ABRBO+Pqf1Nx92vPwD4+p/U3H3a8/ABRNG8tpQkq1qvlIrTKOcb6nxehvmTTk3F9ba4KTPj4+p/U3H3a8/APj2n9Tcfdrz8AG1aXkLyOaE84bi1+tGS54SXPGSzxTOchXV7TrS10fhVKrjGuNteeMlzRnFwcZLn51lZeGsnxDlJO3/SbCtUS/Xo0LzLX0t3OCx6FKXN6gL+BjsJNtympXSbjbXccPGJ2l9F+nDhzHDPlbCTcbfZt7OSbXG1u4Q4dOqUFlejPoAucxPr3D2g5UrKphJuNSrF/m+unFr/E/wDXnfQnOe05Xv6ZKvSh9XRt77VL96q6alj91Ra+kzeo7Yo0IqNK3rxjFYSVreJJLmS8QCjRoqhGMaUFGMUopLgopLCS7EjMpqGXJ4S456EuslXe3txBzjQcKa56ty/g1CPpc1rz9n1o63DbdTlRKS2Eqd/oUvlqu8p7Jp1YuOmEVFSlcSw9XO0tKaabQG7yq5cU9jU5VHX3NulxuZRctc+ijbQeN7UaUnq+ZHCbzxS+OR/Jyqp0r6/r6ddBSjaKMs051Yxcq1xVk3KtcaUoOTxhZSSyfWyf7P4VfluV0obUvZuMnUrU4OjRS4qjQpvhCCbfR43O+pdujFQSUVhLhhcyXUBnAAAAAAAAAAAAAAATtqbMntBx0XChGPQ1Vzl9OYTh2c+QKJxXNzG0i51pYivS223hJJcW22kkudtI65f7EnZxi1dReqrSp813/iVFFv8APdpzVeS9SpFqntBQk00pqNaU4NrGqOupJKXU8cAOqcrtvzu5zpUqs6c05QnKE3GVOL4/B4Tg8qWdLnKL+dHQnhM6S9m13V1/9SX+6ynuvhFfHbHVqzjm7e09JX9l6isR2tJJf+KHtHgw87y7qHtA88pWVWnNylt2/nH6uV1caU+PHMWpdXT0dJm2tKtFS3u2r6pmWU5XV0nBY+atMkn6WeheDDzvLuoe0eDDzvLuoe0DoNChUopqW1r2pnpndXWVxzw0yWD6hSnHn2ney9N3e8P4TR3zwYed5d1D2jwYed5d1D2gef0LapRnre2b6ay3oldXDprj1Zy8drZiraVKk4yhtu/jFPLpq6uXCS6nmWpepnoPgw87y7qHtHgw87y7qHtA85vNn1riSdDlDf0VjGmNzcSTfX48m8+voNncT4f3re8On4XeZl6fH/pg774MPO8u6h7R4MPO8u6h7QOi6JeX3f3u+94cFC0qUc7zbV/Uz9O7ufF9Glx/nnmPQfBh53l3UPaPBh53l3UPaB51a2FahnfcoL+rlJLVc3C09bWlrj6es59xPDXxre8U1n4XeZTf63zsZX/Ed+8GHneXdQ9o8GHneXdQ9oHnNPZ9aEZKXKHaEm28S+FV04LoSSeH60c9tbVKMdNXa97Vl9OV1dqX8IyS/kd/8GHneXdQ9o8GHneXdQ9oHnFTYkLp52hXrXeM6Vc1alaME+iKlzf7s7TR5X3dBRjC9eIrSlppvhjC6OgveDDzvLuoe0eDDzvLuoe0CNb8t7uhFx+E6+DSlKMXKLbzqz044rj1maXLm8pvMrmMvF04cIYz9Lhh5/l2FjwYed5d1D2jwYed5d1D2gcfJrlxUdWNPa9ZSpyylUajFxk8Y1NYWnnXN0o78nk6L4MPO8u6h7S3WoXOxLWTjtKNXcUZy+UpNynoi5JNqa6EkBfBhGQAAAAAAAAAAA09qWcr2CjQqRhONSnUTlFyjmnUUsNJp8cY5zi3V35Vb91V94UQBO3V15Vb91V94N1deVW/dVfeFEATt1deVW/dVfeDdXXlVv3VX3hRAE7dXXlVv3VX3g3V15Vb91V94UQBO3V15Vb91V94N1deVW/dVfeFEATt1deVW/dVfeDdXXlVv3VX3hRAE7dXXlVv3VX3g3V15Vb91V94UQBO3V15Vb91V94N1deVW/dVfeFEj1+UkLedSNWlNKm5+NhaZaI09Tj2J1oRzLCT1ZeFkDn3V15Vb91V94N1deVW/dVfeGvszlGtoyuNNGeihLGVHmapQlKlJdFROUsroSRi65SRoRt5qlNKvOS0OMt9ojCXjRis58bd+qa60Bs7q68qt+6q+8G6uvKrfuqvvDVo8qIYe/pzb3k4LdwnKMlqbpJPplKnplw4YkubKRw3nK2FvvZQ/NQt5VI1GpbuVSMastLlzYcKakn1STz4yAobq68qt+6q+8G6uvKrfuqvvD4stvwuZwpTo1YVpKMtMoNeLKEpKefo/JyXWnhNLKKgE7dXXlVv3VX3hw3thc31OpSqXdBRqQlTbVKrlKUXFtfKc/ErgDCMgAAAAAAAAAAAAAAAAAAAAAAAAAAAAAAA0KmwLaq3KdhScnJyctMdTlKSlJ558uUU/SjfAGnLY1CSlF2VPTOCpyWmOJQUnJQa+jmUnjtPqey6NSMYztYOMUkk4ppJTjNf6oQl6Ypm0AJ65P20VhbOpY0xjjRH5sXFxXqcIP7MepH1R2Hb22NxYUoaYxitMILTGDi4pdWHCD+zHqRvADQ2bsansvLt6aTa05xFaaak5RoxwliEXKWF2t8W8m+AAAAAAAAAAAAAAAAAAAAAAAAAAAAAAAAAAAAAAAAAAAAAAAAAAAAAAAAAAAAAAAAAAAAAAAAAAAAAAAAAAAAAAAAAAAAAAAAAAAAAAAf/2Q=="/>
          <p:cNvSpPr>
            <a:spLocks noChangeAspect="1" noChangeArrowheads="1"/>
          </p:cNvSpPr>
          <p:nvPr/>
        </p:nvSpPr>
        <p:spPr bwMode="auto">
          <a:xfrm>
            <a:off x="63500" y="-884238"/>
            <a:ext cx="2466975" cy="1847851"/>
          </a:xfrm>
          <a:prstGeom prst="rect">
            <a:avLst/>
          </a:prstGeom>
          <a:noFill/>
          <a:ln w="9525">
            <a:noFill/>
            <a:miter lim="800000"/>
            <a:headEnd/>
            <a:tailEnd/>
          </a:ln>
        </p:spPr>
        <p:txBody>
          <a:bodyPr/>
          <a:lstStyle/>
          <a:p>
            <a:endParaRPr lang="cs-CZ"/>
          </a:p>
        </p:txBody>
      </p:sp>
      <p:pic>
        <p:nvPicPr>
          <p:cNvPr id="6151" name="Picture 7" descr="http://upload.wikimedia.org/wikipedia/commons/5/5c/View_from_the_Window_at_Le_Gras,_Joseph_Nic%C3%A9phore_Ni%C3%A9pce.jpg"/>
          <p:cNvPicPr>
            <a:picLocks noChangeAspect="1" noChangeArrowheads="1"/>
          </p:cNvPicPr>
          <p:nvPr/>
        </p:nvPicPr>
        <p:blipFill>
          <a:blip r:embed="rId2" cstate="print"/>
          <a:srcRect/>
          <a:stretch>
            <a:fillRect/>
          </a:stretch>
        </p:blipFill>
        <p:spPr bwMode="auto">
          <a:xfrm>
            <a:off x="1403648" y="1772816"/>
            <a:ext cx="5899044" cy="4104456"/>
          </a:xfrm>
          <a:prstGeom prst="rect">
            <a:avLst/>
          </a:prstGeom>
          <a:noFill/>
        </p:spPr>
      </p:pic>
      <p:sp>
        <p:nvSpPr>
          <p:cNvPr id="7" name="Obdélník 6"/>
          <p:cNvSpPr/>
          <p:nvPr/>
        </p:nvSpPr>
        <p:spPr>
          <a:xfrm>
            <a:off x="395536" y="6021288"/>
            <a:ext cx="8280000" cy="307777"/>
          </a:xfrm>
          <a:prstGeom prst="rect">
            <a:avLst/>
          </a:prstGeom>
        </p:spPr>
        <p:txBody>
          <a:bodyPr>
            <a:spAutoFit/>
          </a:bodyPr>
          <a:lstStyle/>
          <a:p>
            <a:r>
              <a:rPr lang="cs-CZ" sz="1400" dirty="0" smtClean="0"/>
              <a:t>Jedna z prvních </a:t>
            </a:r>
            <a:r>
              <a:rPr lang="cs-CZ" sz="1400" dirty="0" err="1" smtClean="0"/>
              <a:t>Niépceho</a:t>
            </a:r>
            <a:r>
              <a:rPr lang="cs-CZ" sz="1400" dirty="0" smtClean="0"/>
              <a:t> dochovaných fotografií s názvem </a:t>
            </a:r>
            <a:r>
              <a:rPr lang="cs-CZ" sz="1400" i="1" dirty="0" smtClean="0"/>
              <a:t>Pohled z okna v </a:t>
            </a:r>
            <a:r>
              <a:rPr lang="cs-CZ" sz="1400" i="1" dirty="0" err="1" smtClean="0"/>
              <a:t>Le</a:t>
            </a:r>
            <a:r>
              <a:rPr lang="cs-CZ" sz="1400" i="1" dirty="0" smtClean="0"/>
              <a:t> </a:t>
            </a:r>
            <a:r>
              <a:rPr lang="cs-CZ" sz="1400" i="1" dirty="0" err="1" smtClean="0"/>
              <a:t>Gras</a:t>
            </a:r>
            <a:r>
              <a:rPr lang="cs-CZ" sz="1400" dirty="0" smtClean="0"/>
              <a:t>, cca 1826.</a:t>
            </a:r>
            <a:endParaRPr lang="cs-CZ"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délník 1"/>
          <p:cNvSpPr>
            <a:spLocks noChangeArrowheads="1"/>
          </p:cNvSpPr>
          <p:nvPr/>
        </p:nvSpPr>
        <p:spPr bwMode="auto">
          <a:xfrm>
            <a:off x="467544" y="333375"/>
            <a:ext cx="8280400" cy="2584450"/>
          </a:xfrm>
          <a:prstGeom prst="rect">
            <a:avLst/>
          </a:prstGeom>
          <a:noFill/>
          <a:ln w="9525">
            <a:noFill/>
            <a:miter lim="800000"/>
            <a:headEnd/>
            <a:tailEnd/>
          </a:ln>
        </p:spPr>
        <p:txBody>
          <a:bodyPr>
            <a:spAutoFit/>
          </a:bodyPr>
          <a:lstStyle/>
          <a:p>
            <a:r>
              <a:rPr lang="cs-CZ" dirty="0"/>
              <a:t>V </a:t>
            </a:r>
            <a:r>
              <a:rPr lang="cs-CZ" b="1" dirty="0" err="1"/>
              <a:t>Niepcových</a:t>
            </a:r>
            <a:r>
              <a:rPr lang="cs-CZ" dirty="0"/>
              <a:t> pokusech pokračoval jiný Francouz, </a:t>
            </a:r>
            <a:r>
              <a:rPr lang="cs-CZ" b="1" dirty="0"/>
              <a:t>Louis </a:t>
            </a:r>
            <a:r>
              <a:rPr lang="cs-CZ" b="1" dirty="0" err="1"/>
              <a:t>Jacques</a:t>
            </a:r>
            <a:r>
              <a:rPr lang="cs-CZ" b="1" dirty="0"/>
              <a:t> </a:t>
            </a:r>
            <a:r>
              <a:rPr lang="cs-CZ" b="1" dirty="0" err="1"/>
              <a:t>Daguerre</a:t>
            </a:r>
            <a:r>
              <a:rPr lang="cs-CZ" dirty="0"/>
              <a:t>. Zcela náhodou roku 1835 objevil, že je možno rtuťovými parami vyvolat obraz neviditelně zachycený na stříbrné desce, na kterou působily účinky jodových par. Tak byla vynalezena tzv. </a:t>
            </a:r>
            <a:r>
              <a:rPr lang="cs-CZ" b="1" dirty="0"/>
              <a:t>daguerrotypie</a:t>
            </a:r>
            <a:r>
              <a:rPr lang="cs-CZ" dirty="0"/>
              <a:t>, základ techniky fotografování. Na osvit tu stačilo několik minut.</a:t>
            </a:r>
          </a:p>
        </p:txBody>
      </p:sp>
      <p:sp>
        <p:nvSpPr>
          <p:cNvPr id="7171" name="AutoShape 4" descr="data:image/jpeg;base64,/9j/4AAQSkZJRgABAQAAAQABAAD/2wCEAAkGBhQSEBUUEhQWFBUUFBYYFxgUFxgUFxcXFBgVFxYYGBcXHCYeGBojGhQXHy8gIycpLCwsFx4xNTAqNSYrLCkBCQoKBQUFDQUFDSkYEhgpKSkpKSkpKSkpKSkpKSkpKSkpKSkpKSkpKSkpKSkpKSkpKSkpKSkpKSkpKSkpKSkpKf/AABEIAOYA2wMBIgACEQEDEQH/xAAcAAABBQEBAQAAAAAAAAAAAAAAAQMEBQYCBwj/xAA9EAABAwIEAggEBQQBAwUAAAABAAIRAyEEEjFBBVEGEyJhcYGRoTKxwfAHQlJi0RQjcuHxgpLCFRYzorL/xAAUAQEAAAAAAAAAAAAAAAAAAAAA/8QAFBEBAAAAAAAAAAAAAAAAAAAAAP/aAAwDAQACEQMRAD8A9nQhCAQhCAQhCAQhCAQhcvqAXJAHeYQdIXBqgCSRHNdNcDoUCoQhAIQhAIQhAIQhAIQhAIQhAIQhAIQhAIQhAIQhAIQhAIQo+PxraVJ9R5hrGlxPggr+N9J6WGHacM3Lke+Jv3LLNxtXFOL2Tra5mP2jZeZ1+M1MRiW2Li5zob8QlzibA6mI15LXcDxlYO/th1jDzAAbcDRt9Tog3XDcNiIiqwFve4T6K5w1ItteOR1+arW9HnVWt62q90bBxa0g9wuDyM7BWdDAObTDQ45miA43NuaBX1yxwm7T7KUHSozmuIGYAHuuPIpYi95GvegkIXFGsHCQu0AhCEAhCEAhCEAhJKVAIQhAIQhAIQhAIQhAIQkJQBcvJPxG6XPq0+qpn+298kjUtYYM+Jv6L1LiToovMgHIYnnFl4X0w4mH1RlBDhTjLlLTI7t4HyQZzB1306we10OYS4Gbg/Zhet/hvWFWnZkdoue693EzHICZK8x6PtdLqgYCKYklw7NtASd+7vXqnQ3pAwdhzmNkTAgDNug9Aa9ONKqKWLkTt/Bhcf8Au7DB5pl5zjUZXeotdBcVCqrjeLyixAOsEgEiRMeAlTmYxrrzb5yq7jPC2VwA7UXF9hrHLUIImG4mGvaWjs1JBOaRmG4jmJV+0ys1Q4GGGAGupm5a4kw7ZwPNX2CPZjlZBJQklLKAQiUSgEFCECQgJUIBCEIBCEIBCEIBCCkQEJF0hBRdLXVRhn9VTFSQARJDm3EPbAvBgwvIOmtKarOwG1GiHG8O01DtCvfFg+mHRBjmue+rlbLnESMzgTOQbmSY18kHkmIxhyBs9iZOW0xppaLSpGC4LVruApUalMBjndYQ4zlBN3WAmIAEp/h3D8pDqjOwalRgMgw5pBykbamOcFbzhWKpMYckTGn1QdfhNVqPZVp18xLILc2oDpzAz3hV3S7o1iG4lpw9RzA6S0hxAmTYi8mL8lY/hziS/E1zFiALaamPqtnUqND2tduSATEZhePHVBS8FwuNa1ja1WnXblbmsab2OMyGkCHt01AK76WUX9RmpuLalK4jcSJHyKvamIDASbwqTjVL+oo1WaGo0iZ0O3ugg9Gq75qZn9ZHZvoecHu91r+Hjsd/y7l5T+Hxe2sabx23AOuYiZvf6L1qjTyjv3QOoQClQIhCUICUSgpECgpVyukAhCEAhCEAhCEAhCEAhCEAqfpE9uUSAcgdUJI+EMEgA7FzoHqrhZNuJNfiFWnE06RZmn4SWDstj/JxJ/xCDEdLMN/ScLo03QalauKjiLEGHOdHhMeazFLixFN5G4jWy1fT/hz8fxNuHofFRpOnNOXNlzx/+RP7l5/QpZpYezPPm3UH0QTOj/SGth65q0XnK0DOLw9rdra6rVUek7KgnENqkvIN6oLWGZa5gEZTBHPRYfB4AF0OqdXfUidDaRIW54V0XwdeiSaoJkBvVQ2LQfikk+cINnwrjGdga45wIyuH5hsSNjzUo1AZjVZjgvDv6MuY1xcwg5S/XaBPqtd0fwxqPBI7Lbnx2CDzbpBxd/D+Nt66H0gylOUZTkcPij9QObxhetYXjVCpHV1qTpAIh7SYOlplePfjrSI4ixx0dh2x/wBLnT7lefU8SR3x96oPrCUhevmrg/TLE4d39uq8DlJI82m3stngPxnrAAVabH94lp9jHsg9jD0srC8O/FbC1Izh7J3jMPa/stPgOkeHrOy0a1N7omGuvHODdBaIBXDaoKUuQdygFNl6XOgdQmg9OAoFQhCAQhCAQhCAQkJXGdAVquVpcdGgn0ErHdAGOe19V353k95ncrR8axYZh6rnENApuubXIIHuQFA6JtDcO0DTKT7oM3xvHtwfEMRXIzVHUKLKTRuXZgXE7AZWheW8W4TVwzmmppVLi0989rykr23F8OFXGEkaU2wed3T8wvMfxjxEYmlREQymXEDY1DEejSfNBR8P4hTDwKzCYN+ZG69D4ZxfBZJo0Whw8QPMlYPoplxDhRqDM+ezIzSO7eR3Lf8AC+grGP7VNtoN3VSI/wASgscPgX4twDeyNTGwW6wOEFKmGi8b8zzTHD6OVoYIED8rco99VLiLHf3QeD/jfiC/Hsn4WUg1vf2iXR5kLzym6/ivSPxkD3YkF4gMaWNA5Nc0z55/ksAcCS0FuvL+EDJpkf6XaU05EtMxrz32SMje33qgm4GteNJ+as6OJc2qxtN2Q5Q5hB0de0jaRCpaJId3hWFcHrxpYAt/xMn6oPceiHSX+qow+BWp2qDnazwOR+avTWsvEOG8TfSrU6rHZXw4dxywYI3BmF6tgOLtxFFtRojMBmH6TuEF0K33r7JW11VGvbXRcOxw1/2gt+sT9GrKpKeKnfv35KwpVhAKCzBQm6L5CcQM1sSGpG1wquviczk43EILE1kgrhV5xBTDsZ3oLc1kyayrf63vWZ6XdLjh6Di0jO6zR4m5PJBSfiR0pGIrMwdInK1/9wjQvEho74Jnx8FtcLiqWFospuqsD2saC01GBxtcnMRuvEqdaoHGqyQ4uPb1ifiM87gSnRhi69QyTu4if5KD2upxNtNrqznAMAu42EDkd/JeC9JeMHFYurXNs7uyOTQAGD/tA91J4y406QY1xLahnKScoy7hp0vv4qleIMIJ+D4hUw1aliKLsr2mQRzGoI3BBuORK9+6M/iHh8ZQz3puAio0guaxx/cPynYmF8/Yduak5u47Q8tfaVJ6MdJKmBxLa1I6Wc3Z7D8TT3H21QfQDulDDVYxpLnkuaGwSDrDs2kWOt1Kw9V7nmoJyMBGW0l0zb2XHDHYbG0GYijAD7yIDmu0IMaEH7urPC4IM1c524Lrx3WQeJfixTqmr1lUZeszZWzMNAZHnDfZZLCtlg7xsvUfxuLTRoEj4TWFom7WgeUmV5Xwl9iEHNbh4JLpIJMWA9SmK3D3D9J8eybbK9qsGk2t9LqNVGawv4iDvtv5IKplF2YSIgAA+Hfup1WpBpHcSw+Go+qbw7CHOaSYAkfUJW0w9sDWLRzGn33oLgP7Egiz2+l/9K+4BxJ1HEAD4XMMt57+vaWSc+WC/wAWWy0fDSTUM/lpifEiAPZB6KS1wDmmQ4WPioznXsqfgGLdmdSNwAHN+TgFcVYFroHGVfYqfQxgIVCa2kH20/hPUcQIGmmyDVYLFqw61ZnBYsSIVq3F2/2go8PiJnaNjO6l4Wi55OXbv/0oz29vxja/spWDxfVkk6kQNrzzQNPrdy5L7fZ+qYLr38YjdBdJjTzgIOaj4BzHKO/kvN+kxNesXmzIyt0Ng6dO9XfSfjecFlOcokE7OIN4HLVVWBYHvE3AykWkEybIGv8A0Mho+AFrCIkzJlxnkZJ9Bdc02VAJFMSN4m3O9h6q0xGFkzFucxfnrKpeOcSGHplgNQvqggOzHK0cwde7zQZjiOINV5cb6gRyE/8AKi7X+4VjQw5DWwIBFzqXdwOw7gucVRGcxsPkgXhRy1GymOJYXqqrm7TI/wATcexXdBxa4GJH36KZxmlnpsqjY5T4agHvH1QWfQHp2/h9Ugy+hU/+RnI7Pb+4e48l9E4LGU69JtSm4PZUaCCNCCvkwstK3H4e9P3YFzadUk4Z5k6k0zMF7eY5t8x3hp/xP4WQ7q5Lpo13MBOkdX67heZcBvI3j5r1bppj218Rh30zLXUarWuF9chDh6ryrg5y1HA8yD5H+UFriKxzSBysm2kGTzCk4ml2pHcVwMKHdx0BH3oghYjDgNO2v/2gT6JnhgyOB3aVO4jTy02T8RO37QdPULqhh5hw3HuPsII+Ko5ajqbTq9rm/wCDgCNuZiFpcBWiq6RFmg9+Vt49VS8UwcNpVeRLHRy+JvycrXhddrw+o4TlaGiNTYW8SYCCxwDiazi05S1o0kXmT7FXgxhdY2I1HPl5KmwzG0y1v5jnc46ycunqnMVULcrwQDMSd5FgfRBOrPvp6IbK7pOkA6b30uN05Toc/s/VBIoGCLq6pvsL+0/VU1IZTz0sD3i8WViysANfdBzWadVHrVY0+amcRbFve6o6s96CV1k7+qpeL8dgFrDYiCeehEeKb4vXcQGNMZrk/tGo91SYh3agG06FAzVfIg6ifS5U/hVMgC9z9j2UHL8x9FbYCsNvfxQTqmGlskX2n+PNecdMMVnxGW8Mt5nXwiwXqNZ0MLnCQ1pO5010XkvGGzWceZzX77oLDgZOdlN0uBIDZ79W357eitW9GKr65DgGAvLQJbJJ0FzAkkCZWbpVXEWAkEETvF4jdbDhvHqNKKnWhxJpPdTc0mHNlzgA34crmgQSBYFBRY/hwZWdTAt2XCSC5sj4T3jRSOD0szalL9Qt/lBgp7jvG2V6jerY5uVrsxfGZznmSZG2kArjhjYeCL3HogzdOpTnLVBYQ67m3HIgs/jlop3EgH02NZFTKPiZBAk3BGrYEahXPEuA1TiHdX1bWP7Qc5rZGacwmCTcFVXFuCiiMz6sk/CBTDJ+vsgd6KcRf1rKLj2QKhaHflJbNjsLSuXYfLiazTrnJHmc3/kqGniXNdM3E+4j5SpnDMW51bM8kkxfU2AA9gAg076bpaWtEReZIMbcwe+E4WNGgDH7z8J9NNFY0rUxOw8PNJTpBwmxG0x69yDP9IHRiWtkQKYEj9Trn/x9FIwQgGIjf/lROIDrMWbHUxygWn2VphgQYj2QScXQD8JVA2ZnG92dr6H1UDoxWMkHQxH00Wh4TRBdES1wgjuOo9ys/wABaKb8jh8DnNMcgYnxsg1NChmqn9tO/dmJ+l0nFaYbRM5okes21T/DqpLHug9p3iYEDTwCcxVN1UtaWhjcws74nRyCDltV1MgkHI5rJvo7f1KnUAHNgiIHvdN8Rc0BtMQS4iQJmBf6BTMHhRliCCB6jY+nyQJh6emuuh9oVxRw/ZH+lAYyCLK8w2G7I/lBU43EAzIgA7j10VTWc3nqtjxLhfWA6T4LC8RYabiOR3QU2IxRNSq2xy5QI5b+5VLiat/P/lOV8QW1KhvqfufJRWXknb5oJbBbfb1OvspGFJm/sPvmotOsfFTMOIuZ7hzQW2K4mW0o0DiLakiZJnyCwPSLCnrHPF9PotBxrE6aCCB6QSPkFXYmu17S2ZkGfPl6BBn8PUIhwT2NY5rxVZob9wO48Cm8EyHQbwb/AMqTiXOYcv5HRfkLaFBLo1Gvg89vn6FXXDcMRtF/+FnGVabC3LBBN8pJAjR197kd4W4w1VpbTIggETtqJEHlrogTjtOs2nTdQc5pksdlaCYIzNgmIuD6rFY7hzbur1TnM2DutefHRrfCSvTMdFahUptEnIXSJaAWQYkXMxFueqx1bo657TlawAD8oM+ZALkGJxRbMNBHe4yT6WTnCm/3AOalY3hGQkOqNaeWV3zhV+FqZXiPuEHpGHfYDu9UtCjkq5h8EZ4P7Zkeya4ViRUYIsQ3e0+E6qVxV2TDl7RnLoaA28tJBdpc9kHRBmMPiiDlNiTtre8LQYTCaHzv4KoOFq12BwaBF22DTF5AgTGmvJaDg9bMA0iHNF/K10FjgaEOn6Kr4rwgtxNfJ+gV2jn+WoPO58locOyDzj7spmPotz0qsbGm609l1xPcD80FDhMWOpaTADZvc6328VZYAU3N60OJsRL+zE7AKp4twGrSJ6tpdTJzACTltoRrAPLuTnDOKvc0ZwyGjs9mbcx3oLqk9gJdTYHOdcw0uJ8zorjD0H2e7s7ZQNAdSfn5KFwamajpca48IZT7tIK0WAwJaCHOLpO9gO4b+6CK3hd57/ZXFKlYfyilSt4fY9k8gRwWU6S9Hy85qd3H8p+i1ZK5LAUHhfFsM9lUtc0tJiJBHod9PdQWtJdAOnL5r3fF4BlRuV7GvbycJHuqWv0JwxM9Vln9Jt6HT/SDy/DYW4+qs2YZ9Q5aQkj82jWd5trGy9Ao9EMOz4WDzJM+KkDDgCAyAOR/hB5fxXoY9985MAACAAI5XlZfH8Br0ruYY5i489wvdXcOzzMN87qG/hjmmzS7vEfUSg8OwVK8nUq/wFAOsRM9y0XTjgLWMbVZDSXGco2IMnuv7rP4NsODhp8xdBHx/RguB6oXm4EDXRMdH8QaGIbSrgtg9nNsTse47HZbTBvBE68ln+lHATVmo05iJt3INbw+q1tUX/y5doER5zuo1IdVnbTgFpIMRtOhPkqTodjuuPU1HEVGARP5gI57iL89ea0uOof3HAyMwDgRcXEG3iCgzfFw/K5xpteIvmc2T4tm682xbSKpkZbzERE7AL1fE06LWkuqgHn2QQe4FeddIeHta/OzOWuOrm2J7jvzQbvBODmUntZma5jQcuxAg20T3GMOWspGmSAwl17G5j6lQeg/ER1TWGLkxPO5+hWmxrmudIggN5yLzb1QVGXsh7bjcBT8DQa6S2ASb813wjAdgy0gyRG0H6RCfo8Pa0CTrpFh4oJOHwZG/wB+CnHC56bqbvzD3Gnum6VMt8Lam6saLUEXCUTUwxbMPyuYTycJE28lneD0nANL2tBkgZTsDrBGit6mKNDEVTJyOyPI2kiHW8gueGUpa0OGhMOBAtmMDTyQXWA4kHwwkZjYatPrcfJW1CkRufO65ottpHofkpTAg7CVIEqAQQhJKDlybLE6UgaEDcQuDSnkfL+E/C5qaIIlbC2JJgRt9wq8tAgwWxPwiCeWm6s605T4H5FQMJDabS4kiJM30En5IMb0xcescGOiBmdPaAm4HpNv3BZTCPDhbSfpeO5ehU+H9ZUqPcJzmP2kcrpD0ew9KGinTB5NF7z7X3QZvCUBIiL7TrOqlvogSCfO67xvAhSLalFz4LoexxkNmSKgzGRBEeiedQdAt48kGM47w91Gr1tMxBDmkDR2vp/K1WHxtTE06FRjKbhUa4VM5jK9joLfBMdIsP8A2oABIOm+hHomOjvEaeGoN622apVywC6B/bnTaUFtieGU3CC2l/2NI8NB9VnemNFjsOQXhz23AaJ0BEQ2wt8loRxalVPwuqX/AEOI9A2FMrcLbUp5BQrNadQxopgjcdogIPJujtUF+S4vmad5H3PqvROFYfJTYYtJY/8A6iS0x5lZbjfRepQe5zKZpNzdkOIcY2u2y2PQ8F2FBcP1NO+hkH0KB6hgCKVSkHlxIc0XuJkAi20p/gnD6wI6/LIAjKdYEC2wjYKRw2mHvzDW+aDe+h9vXxWgp0Lf6QRW4OdlIZhAPRSmUlxXtYTJ845oKTifDQ5zh+pg/wBd2wUzBcJhhbyJi0zJUtzQZjdzR5giVLwl2zzLj7lA41icCF0AgQC58kSlQgRIuiuUAlBRCEAVy4LsBCBmoxVfE6WSk/8AcMoHKbW8pV0VX8Rw+YNG5dA7tyUHNHAANbvAHySVcFII0kaiJsrAMgLh9LnJ7tvRBR1qILcp5XBg+azVau6i/K7ynQjuO62zqLQZjKVVcZ4EKrY0g9kjaYnyP0QZnGUv6iGg3dAnWNtJWswPDKdKmymGA5REkAnmT5mfVZLBsdhcS11QEsEg8hNs3Ky3FOqCNQRsRceyBylEWEe3yXeUJGtO0H3XTX8/5QVvGcC2pTIcG76rJ8Hf/T1SwjsP17jsefKVu8VSzMItcGFmsfgwRMCdNIQMHCuZV62mILZJbOo/MLdy1eHrBzQ4RBAKzfDOIdrK6czdL/E0flPeB6hW+GwuQg0pbT1ImWku3aDoP5QcVxWdWcAHZczcp/LlDG++bNPkrSrYEn25eC7zaRuipQlsc9UHFOnZo75PzTuHp5Wgcp+ZTkJQEAuguYXQQKhCEAhCJQBRCEIBCEIBNvpy5p2E/KAnEhQKVyQllIgbqUgVHbQy22KmLktQUvFuE9YMvMwpWGwwZTa3TK0C1tFMrMtI1Gi5pvDmh3MIIdWhuJ8tfGN0tC8yQRsRY+fIqWafJNuws6wDz/lA1JE3Kjuph4ILYPf3/wDKlvplwh0gjRw2/wBdxTbq+WGuueYAgka96ChrYTI42IM2Mb7XWkwlfNSa4C8RHI6EKLVaXHsi8Wn75qbw9jcnZkSTmB1DhZwI8QgcpsjvO6chKAhABCUIQcwugEAJUAhCEAgoQgSUsoQgQJUIQCChCBISIQgEFCEHKapUcpMaG8d51QhB1VpTocp5hdoQgGEKPhcOcgzEGZJA0knadAhCCQ2kAucMyA6P1vPuUIQOIQhALpIhAJUIQCEIQf/Z"/>
          <p:cNvSpPr>
            <a:spLocks noChangeAspect="1" noChangeArrowheads="1"/>
          </p:cNvSpPr>
          <p:nvPr/>
        </p:nvSpPr>
        <p:spPr bwMode="auto">
          <a:xfrm>
            <a:off x="63500" y="-1050925"/>
            <a:ext cx="2085975" cy="2190750"/>
          </a:xfrm>
          <a:prstGeom prst="rect">
            <a:avLst/>
          </a:prstGeom>
          <a:noFill/>
          <a:ln w="9525">
            <a:noFill/>
            <a:miter lim="800000"/>
            <a:headEnd/>
            <a:tailEnd/>
          </a:ln>
        </p:spPr>
        <p:txBody>
          <a:bodyPr/>
          <a:lstStyle/>
          <a:p>
            <a:endParaRPr lang="cs-CZ"/>
          </a:p>
        </p:txBody>
      </p:sp>
      <p:pic>
        <p:nvPicPr>
          <p:cNvPr id="7172" name="Picture 5" descr="C:\Documents and Settings\PC014\Plocha\3.bmp"/>
          <p:cNvPicPr>
            <a:picLocks noChangeAspect="1" noChangeArrowheads="1"/>
          </p:cNvPicPr>
          <p:nvPr/>
        </p:nvPicPr>
        <p:blipFill>
          <a:blip r:embed="rId2" cstate="print"/>
          <a:srcRect/>
          <a:stretch>
            <a:fillRect/>
          </a:stretch>
        </p:blipFill>
        <p:spPr bwMode="auto">
          <a:xfrm>
            <a:off x="827584" y="2132856"/>
            <a:ext cx="3312368" cy="3479524"/>
          </a:xfrm>
          <a:prstGeom prst="rect">
            <a:avLst/>
          </a:prstGeom>
          <a:noFill/>
          <a:ln w="9525">
            <a:noFill/>
            <a:miter lim="800000"/>
            <a:headEnd/>
            <a:tailEnd/>
          </a:ln>
        </p:spPr>
      </p:pic>
      <p:pic>
        <p:nvPicPr>
          <p:cNvPr id="7173" name="Picture 7" descr="http://upload.wikimedia.org/wikipedia/commons/thumb/2/24/Daguerreotipo.bw.jpg/220px-Daguerreotipo.bw.jpg"/>
          <p:cNvPicPr>
            <a:picLocks noChangeAspect="1" noChangeArrowheads="1"/>
          </p:cNvPicPr>
          <p:nvPr/>
        </p:nvPicPr>
        <p:blipFill>
          <a:blip r:embed="rId3" cstate="print"/>
          <a:srcRect/>
          <a:stretch>
            <a:fillRect/>
          </a:stretch>
        </p:blipFill>
        <p:spPr bwMode="auto">
          <a:xfrm>
            <a:off x="4932040" y="2204864"/>
            <a:ext cx="2664097" cy="3342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délník 1"/>
          <p:cNvSpPr>
            <a:spLocks noChangeArrowheads="1"/>
          </p:cNvSpPr>
          <p:nvPr/>
        </p:nvSpPr>
        <p:spPr bwMode="auto">
          <a:xfrm>
            <a:off x="611188" y="188913"/>
            <a:ext cx="8280400" cy="3138487"/>
          </a:xfrm>
          <a:prstGeom prst="rect">
            <a:avLst/>
          </a:prstGeom>
          <a:noFill/>
          <a:ln w="9525">
            <a:noFill/>
            <a:miter lim="800000"/>
            <a:headEnd/>
            <a:tailEnd/>
          </a:ln>
        </p:spPr>
        <p:txBody>
          <a:bodyPr>
            <a:spAutoFit/>
          </a:bodyPr>
          <a:lstStyle/>
          <a:p>
            <a:r>
              <a:rPr lang="cs-CZ" dirty="0"/>
              <a:t>Avšak i daguerrotypie měla své </a:t>
            </a:r>
            <a:r>
              <a:rPr lang="cs-CZ" b="1" dirty="0"/>
              <a:t>problémy</a:t>
            </a:r>
            <a:r>
              <a:rPr lang="cs-CZ" dirty="0"/>
              <a:t>. Každý obrázek byl originálem a nebylo možno z něho zhotovit kopie. Také povrch byl velmi citlivý na dotek a tak obrázky musely být uchovávány za sklem jako umělecké dílo. Kromě toho byl obraz zrcadlově převrácen. I když se tento poslední nedostatek později podařilo odstranit zrcadlem, ostatní problémy zůstávaly. Navíc tu byla vysoká toxicita použitých chemických látek.</a:t>
            </a:r>
          </a:p>
        </p:txBody>
      </p:sp>
      <p:pic>
        <p:nvPicPr>
          <p:cNvPr id="8195" name="Picture 4" descr="Soubor:Daguerreotype Daguerre Atelier 1837.jpg">
            <a:hlinkClick r:id="rId2"/>
          </p:cNvPr>
          <p:cNvPicPr>
            <a:picLocks noChangeAspect="1" noChangeArrowheads="1"/>
          </p:cNvPicPr>
          <p:nvPr/>
        </p:nvPicPr>
        <p:blipFill>
          <a:blip r:embed="rId3" cstate="print"/>
          <a:srcRect/>
          <a:stretch>
            <a:fillRect/>
          </a:stretch>
        </p:blipFill>
        <p:spPr bwMode="auto">
          <a:xfrm>
            <a:off x="1691680" y="1988840"/>
            <a:ext cx="5328592" cy="3849254"/>
          </a:xfrm>
          <a:prstGeom prst="rect">
            <a:avLst/>
          </a:prstGeom>
          <a:noFill/>
          <a:ln w="9525">
            <a:noFill/>
            <a:miter lim="800000"/>
            <a:headEnd/>
            <a:tailEnd/>
          </a:ln>
        </p:spPr>
      </p:pic>
      <p:sp>
        <p:nvSpPr>
          <p:cNvPr id="4" name="Obdélník 3"/>
          <p:cNvSpPr/>
          <p:nvPr/>
        </p:nvSpPr>
        <p:spPr>
          <a:xfrm>
            <a:off x="467544" y="6021288"/>
            <a:ext cx="8280000" cy="307777"/>
          </a:xfrm>
          <a:prstGeom prst="rect">
            <a:avLst/>
          </a:prstGeom>
        </p:spPr>
        <p:txBody>
          <a:bodyPr>
            <a:spAutoFit/>
          </a:bodyPr>
          <a:lstStyle/>
          <a:p>
            <a:pPr algn="ctr"/>
            <a:r>
              <a:rPr lang="cs-CZ" sz="1400" dirty="0" smtClean="0"/>
              <a:t>Nejstarší dochovaná daguerrotypie z roku 1837 zobrazuje zátiší z </a:t>
            </a:r>
            <a:r>
              <a:rPr lang="cs-CZ" sz="1400" dirty="0" err="1" smtClean="0"/>
              <a:t>Daguerrova</a:t>
            </a:r>
            <a:r>
              <a:rPr lang="cs-CZ" sz="1400" dirty="0" smtClean="0"/>
              <a:t> ateliéru.</a:t>
            </a:r>
            <a:endParaRPr lang="cs-CZ"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1777</Words>
  <Application>Microsoft Office PowerPoint</Application>
  <PresentationFormat>Předvádění na obrazovce (4:3)</PresentationFormat>
  <Paragraphs>96</Paragraphs>
  <Slides>28</Slides>
  <Notes>3</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Administrator</dc:creator>
  <cp:lastModifiedBy>Administrátor</cp:lastModifiedBy>
  <cp:revision>96</cp:revision>
  <dcterms:created xsi:type="dcterms:W3CDTF">2007-12-18T18:40:08Z</dcterms:created>
  <dcterms:modified xsi:type="dcterms:W3CDTF">2013-06-07T09:08:10Z</dcterms:modified>
</cp:coreProperties>
</file>