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4" r:id="rId3"/>
    <p:sldId id="266" r:id="rId4"/>
    <p:sldId id="267" r:id="rId5"/>
    <p:sldId id="256" r:id="rId6"/>
    <p:sldId id="262" r:id="rId7"/>
    <p:sldId id="258" r:id="rId8"/>
    <p:sldId id="257" r:id="rId9"/>
    <p:sldId id="259" r:id="rId10"/>
    <p:sldId id="263" r:id="rId11"/>
    <p:sldId id="260" r:id="rId12"/>
    <p:sldId id="261" r:id="rId13"/>
    <p:sldId id="268" r:id="rId1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564" y="-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7B44-250C-4DB1-9055-50669264C9A8}" type="datetimeFigureOut">
              <a:rPr lang="cs-CZ" smtClean="0"/>
              <a:pPr/>
              <a:t>06.04.2016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2BD61-8195-4341-9D35-131683017B0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7B44-250C-4DB1-9055-50669264C9A8}" type="datetimeFigureOut">
              <a:rPr lang="cs-CZ" smtClean="0"/>
              <a:pPr/>
              <a:t>06.04.2016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2BD61-8195-4341-9D35-131683017B0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7B44-250C-4DB1-9055-50669264C9A8}" type="datetimeFigureOut">
              <a:rPr lang="cs-CZ" smtClean="0"/>
              <a:pPr/>
              <a:t>06.04.2016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2BD61-8195-4341-9D35-131683017B0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7B44-250C-4DB1-9055-50669264C9A8}" type="datetimeFigureOut">
              <a:rPr lang="cs-CZ" smtClean="0"/>
              <a:pPr/>
              <a:t>06.04.2016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2BD61-8195-4341-9D35-131683017B0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7B44-250C-4DB1-9055-50669264C9A8}" type="datetimeFigureOut">
              <a:rPr lang="cs-CZ" smtClean="0"/>
              <a:pPr/>
              <a:t>06.04.2016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2BD61-8195-4341-9D35-131683017B0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7B44-250C-4DB1-9055-50669264C9A8}" type="datetimeFigureOut">
              <a:rPr lang="cs-CZ" smtClean="0"/>
              <a:pPr/>
              <a:t>06.04.2016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2BD61-8195-4341-9D35-131683017B0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7B44-250C-4DB1-9055-50669264C9A8}" type="datetimeFigureOut">
              <a:rPr lang="cs-CZ" smtClean="0"/>
              <a:pPr/>
              <a:t>06.04.2016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2BD61-8195-4341-9D35-131683017B0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7B44-250C-4DB1-9055-50669264C9A8}" type="datetimeFigureOut">
              <a:rPr lang="cs-CZ" smtClean="0"/>
              <a:pPr/>
              <a:t>06.04.2016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2BD61-8195-4341-9D35-131683017B0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7B44-250C-4DB1-9055-50669264C9A8}" type="datetimeFigureOut">
              <a:rPr lang="cs-CZ" smtClean="0"/>
              <a:pPr/>
              <a:t>06.04.2016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2BD61-8195-4341-9D35-131683017B0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7B44-250C-4DB1-9055-50669264C9A8}" type="datetimeFigureOut">
              <a:rPr lang="cs-CZ" smtClean="0"/>
              <a:pPr/>
              <a:t>06.04.2016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2BD61-8195-4341-9D35-131683017B0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7B44-250C-4DB1-9055-50669264C9A8}" type="datetimeFigureOut">
              <a:rPr lang="cs-CZ" smtClean="0"/>
              <a:pPr/>
              <a:t>06.04.2016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2BD61-8195-4341-9D35-131683017B0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F7B44-250C-4DB1-9055-50669264C9A8}" type="datetimeFigureOut">
              <a:rPr lang="cs-CZ" smtClean="0"/>
              <a:pPr/>
              <a:t>06.04.2016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2BD61-8195-4341-9D35-131683017B0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caching.com/play" TargetMode="External"/><Relationship Id="rId2" Type="http://schemas.openxmlformats.org/officeDocument/2006/relationships/hyperlink" Target="https://cs.wikipedia.org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cz/url?sa=i&amp;rct=j&amp;q=&amp;esrc=s&amp;source=images&amp;cd=&amp;cad=rja&amp;uact=8&amp;ved=0ahUKEwiIsPud4PnLAhWBPBoKHSphAecQjRwIBw&amp;url=http://southbrucetourism.org/you-might-be-a-geocacher-if/&amp;psig=AFQjCNFZj2K5G0l4cbw3s0iPLVwEonhxmA&amp;ust=1460023154062042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961437" y="476672"/>
            <a:ext cx="494840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GEOCACHING</a:t>
            </a:r>
            <a:endParaRPr lang="cs-CZ" sz="66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2530" name="Picture 2" descr="https://upload.wikimedia.org/wikipedia/commons/thumb/e/e8/Geocaching.svg/750px-Geocaching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772816"/>
            <a:ext cx="3600400" cy="360040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2915816" y="587727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Autor: </a:t>
            </a:r>
            <a:r>
              <a:rPr lang="cs-CZ" b="1" dirty="0" err="1" smtClean="0"/>
              <a:t>Ing.Petr</a:t>
            </a:r>
            <a:r>
              <a:rPr lang="cs-CZ" b="1" dirty="0" smtClean="0"/>
              <a:t> Kvíz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P40200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40200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620688"/>
            <a:ext cx="4050000" cy="5400000"/>
          </a:xfrm>
          <a:prstGeom prst="rect">
            <a:avLst/>
          </a:prstGeom>
        </p:spPr>
      </p:pic>
      <p:pic>
        <p:nvPicPr>
          <p:cNvPr id="3" name="Obrázek 2" descr="P40200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620688"/>
            <a:ext cx="4050000" cy="54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40200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03648" y="1340768"/>
            <a:ext cx="64087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Zdroje:</a:t>
            </a:r>
          </a:p>
          <a:p>
            <a:endParaRPr lang="cs-CZ" dirty="0" smtClean="0"/>
          </a:p>
          <a:p>
            <a:r>
              <a:rPr lang="cs-CZ" dirty="0" smtClean="0">
                <a:hlinkClick r:id="rId2"/>
              </a:rPr>
              <a:t>https://cs.wikipedia.org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>
                <a:hlinkClick r:id="rId3"/>
              </a:rPr>
              <a:t>https://www.geocaching.com/play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683568" y="404664"/>
            <a:ext cx="396044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 smtClean="0"/>
              <a:t>Geocaching</a:t>
            </a:r>
            <a:r>
              <a:rPr lang="cs-CZ" b="1" dirty="0" smtClean="0"/>
              <a:t> </a:t>
            </a:r>
            <a:r>
              <a:rPr lang="cs-CZ" dirty="0" smtClean="0"/>
              <a:t> je hra na pomezí sportu a turistiky, která spočívá v použití navigačního systému GPS při hledání skryté schránky nazývané </a:t>
            </a:r>
            <a:r>
              <a:rPr lang="cs-CZ" dirty="0" err="1" smtClean="0"/>
              <a:t>cache</a:t>
            </a:r>
            <a:r>
              <a:rPr lang="cs-CZ" dirty="0" smtClean="0"/>
              <a:t> (v češtině psáno i </a:t>
            </a:r>
            <a:r>
              <a:rPr lang="cs-CZ" dirty="0" err="1" smtClean="0"/>
              <a:t>keš</a:t>
            </a:r>
            <a:r>
              <a:rPr lang="cs-CZ" dirty="0" smtClean="0"/>
              <a:t>), o níž jsou známy její zeměpisné souřadnice. Při hledání se používají turistické přijímače GPS. Člověk zabývající se </a:t>
            </a:r>
            <a:r>
              <a:rPr lang="cs-CZ" dirty="0" err="1" smtClean="0"/>
              <a:t>geocachingem</a:t>
            </a:r>
            <a:r>
              <a:rPr lang="cs-CZ" dirty="0" smtClean="0"/>
              <a:t> bývá označován slovem </a:t>
            </a:r>
            <a:r>
              <a:rPr lang="cs-CZ" dirty="0" err="1" smtClean="0"/>
              <a:t>geocacher</a:t>
            </a:r>
            <a:r>
              <a:rPr lang="cs-CZ" dirty="0" smtClean="0"/>
              <a:t>, česky též </a:t>
            </a:r>
            <a:r>
              <a:rPr lang="cs-CZ" dirty="0" err="1" smtClean="0"/>
              <a:t>geokačer</a:t>
            </a:r>
            <a:r>
              <a:rPr lang="cs-CZ" dirty="0" smtClean="0"/>
              <a:t> nebo prostě kačer. Po objevení </a:t>
            </a:r>
            <a:r>
              <a:rPr lang="cs-CZ" dirty="0" err="1" smtClean="0"/>
              <a:t>cache</a:t>
            </a:r>
            <a:r>
              <a:rPr lang="cs-CZ" dirty="0" smtClean="0"/>
              <a:t>, zapsání se do </a:t>
            </a:r>
            <a:r>
              <a:rPr lang="cs-CZ" dirty="0" err="1" smtClean="0"/>
              <a:t>logbooku</a:t>
            </a:r>
            <a:r>
              <a:rPr lang="cs-CZ" dirty="0" smtClean="0"/>
              <a:t> a případné výměně obsahu ji nálezce opět uschová a zamaskuje.</a:t>
            </a:r>
          </a:p>
          <a:p>
            <a:endParaRPr lang="cs-CZ" dirty="0" smtClean="0"/>
          </a:p>
          <a:p>
            <a:r>
              <a:rPr lang="cs-CZ" dirty="0" smtClean="0"/>
              <a:t>Všeobecně oceňovaným prvkem </a:t>
            </a:r>
            <a:r>
              <a:rPr lang="cs-CZ" dirty="0" err="1" smtClean="0"/>
              <a:t>geocachingu</a:t>
            </a:r>
            <a:r>
              <a:rPr lang="cs-CZ" dirty="0" smtClean="0"/>
              <a:t> je umisťování </a:t>
            </a:r>
            <a:r>
              <a:rPr lang="cs-CZ" dirty="0" err="1" smtClean="0"/>
              <a:t>keší</a:t>
            </a:r>
            <a:r>
              <a:rPr lang="cs-CZ" dirty="0" smtClean="0"/>
              <a:t> na místech, která jsou něčím zajímavá a přesto nejsou turisticky navštěvovaná. V popisu </a:t>
            </a:r>
            <a:r>
              <a:rPr lang="cs-CZ" dirty="0" err="1" smtClean="0"/>
              <a:t>cache</a:t>
            </a:r>
            <a:r>
              <a:rPr lang="cs-CZ" dirty="0" smtClean="0"/>
              <a:t> (</a:t>
            </a:r>
            <a:r>
              <a:rPr lang="cs-CZ" dirty="0" err="1" smtClean="0"/>
              <a:t>listing</a:t>
            </a:r>
            <a:r>
              <a:rPr lang="cs-CZ" dirty="0" smtClean="0"/>
              <a:t>) jsou pak uvedeny informace o místě s jeho zvláštnostmi a zajímavostmi. </a:t>
            </a:r>
          </a:p>
        </p:txBody>
      </p:sp>
      <p:pic>
        <p:nvPicPr>
          <p:cNvPr id="12290" name="Picture 2" descr="http://southbrucetourism.org/wp-content/uploads/2016/03/geocache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04664"/>
            <a:ext cx="4057650" cy="58102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83568" y="404664"/>
            <a:ext cx="82089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 smtClean="0"/>
              <a:t>Cache</a:t>
            </a:r>
            <a:r>
              <a:rPr lang="cs-CZ" dirty="0" smtClean="0"/>
              <a:t> bývá voděvzdorná, většinou plastová schránka, kanystr, apod. Zakladatel </a:t>
            </a:r>
            <a:r>
              <a:rPr lang="cs-CZ" dirty="0" err="1" smtClean="0"/>
              <a:t>cache</a:t>
            </a:r>
            <a:r>
              <a:rPr lang="cs-CZ" dirty="0" smtClean="0"/>
              <a:t> (</a:t>
            </a:r>
            <a:r>
              <a:rPr lang="cs-CZ" dirty="0" err="1" smtClean="0"/>
              <a:t>owner</a:t>
            </a:r>
            <a:r>
              <a:rPr lang="cs-CZ" dirty="0" smtClean="0"/>
              <a:t> - majitel) po jejím umístění zveřejní její souřadnice na některý internetový server zabývající se </a:t>
            </a:r>
            <a:r>
              <a:rPr lang="cs-CZ" dirty="0" err="1" smtClean="0"/>
              <a:t>geocachingem</a:t>
            </a:r>
            <a:r>
              <a:rPr lang="cs-CZ" dirty="0" smtClean="0"/>
              <a:t>. Schránka by měla být dostatečně veliká, aby se do ní vešel deník (tzv. </a:t>
            </a:r>
            <a:r>
              <a:rPr lang="cs-CZ" dirty="0" err="1" smtClean="0"/>
              <a:t>logbook</a:t>
            </a:r>
            <a:r>
              <a:rPr lang="cs-CZ" dirty="0" smtClean="0"/>
              <a:t>), do něhož se zapisují její nálezci. Bývá zvykem umísťovat do </a:t>
            </a:r>
            <a:r>
              <a:rPr lang="cs-CZ" dirty="0" err="1" smtClean="0"/>
              <a:t>cache</a:t>
            </a:r>
            <a:r>
              <a:rPr lang="cs-CZ" dirty="0" smtClean="0"/>
              <a:t> také nějaké předměty na výměnu. Nálezce </a:t>
            </a:r>
            <a:r>
              <a:rPr lang="cs-CZ" dirty="0" err="1" smtClean="0"/>
              <a:t>cache</a:t>
            </a:r>
            <a:r>
              <a:rPr lang="cs-CZ" dirty="0" smtClean="0"/>
              <a:t> si smí takový předmět vzít (a například přenést do další </a:t>
            </a:r>
            <a:r>
              <a:rPr lang="cs-CZ" dirty="0" err="1" smtClean="0"/>
              <a:t>cache</a:t>
            </a:r>
            <a:r>
              <a:rPr lang="cs-CZ" dirty="0" smtClean="0"/>
              <a:t>), ale musí místo něj vložit něco vlastního (jiný předmět) pro další účastníky hry, o stejné nebo vyšší hodnotě.</a:t>
            </a:r>
          </a:p>
        </p:txBody>
      </p:sp>
      <p:pic>
        <p:nvPicPr>
          <p:cNvPr id="23554" name="Picture 2" descr="https://upload.wikimedia.org/wikipedia/commons/1/15/Geocach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564904"/>
            <a:ext cx="5027712" cy="3770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827584" y="476672"/>
            <a:ext cx="748883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V </a:t>
            </a:r>
            <a:r>
              <a:rPr lang="cs-CZ" dirty="0" err="1" smtClean="0"/>
              <a:t>keších</a:t>
            </a:r>
            <a:r>
              <a:rPr lang="cs-CZ" dirty="0" smtClean="0"/>
              <a:t> je možné nalézt i speciální </a:t>
            </a:r>
            <a:r>
              <a:rPr lang="cs-CZ" dirty="0" err="1" smtClean="0"/>
              <a:t>trasovatelné</a:t>
            </a:r>
            <a:r>
              <a:rPr lang="cs-CZ" dirty="0" smtClean="0"/>
              <a:t> předměty. Jsou to buď </a:t>
            </a:r>
            <a:r>
              <a:rPr lang="cs-CZ" dirty="0" err="1" smtClean="0"/>
              <a:t>travelbugy</a:t>
            </a:r>
            <a:r>
              <a:rPr lang="cs-CZ" dirty="0" smtClean="0"/>
              <a:t> (TB) – předměty opatřené speciální kovovou známkou s unikátním identifikačním kódem, nebo </a:t>
            </a:r>
            <a:r>
              <a:rPr lang="cs-CZ" dirty="0" err="1" smtClean="0"/>
              <a:t>geocoiny</a:t>
            </a:r>
            <a:r>
              <a:rPr lang="cs-CZ" dirty="0" smtClean="0"/>
              <a:t> (GC) – speciální mince s unikátním identifikačním kódem. </a:t>
            </a:r>
          </a:p>
          <a:p>
            <a:r>
              <a:rPr lang="cs-CZ" dirty="0" smtClean="0"/>
              <a:t>Každý takový předmět má svůj úkol , který je uveden na serveru nebo přímo u </a:t>
            </a:r>
            <a:r>
              <a:rPr lang="cs-CZ" dirty="0" err="1" smtClean="0"/>
              <a:t>travelbugu</a:t>
            </a:r>
            <a:r>
              <a:rPr lang="cs-CZ" dirty="0" smtClean="0"/>
              <a:t> či </a:t>
            </a:r>
            <a:r>
              <a:rPr lang="cs-CZ" dirty="0" err="1" smtClean="0"/>
              <a:t>geomince</a:t>
            </a:r>
            <a:r>
              <a:rPr lang="cs-CZ" dirty="0" smtClean="0"/>
              <a:t> na kartičce či jiném prvku. Úkol obsahuje zpravidla cestovní cíl </a:t>
            </a:r>
            <a:r>
              <a:rPr lang="cs-CZ" dirty="0" err="1" smtClean="0"/>
              <a:t>travelbugu</a:t>
            </a:r>
            <a:r>
              <a:rPr lang="cs-CZ" dirty="0" smtClean="0"/>
              <a:t> či </a:t>
            </a:r>
            <a:r>
              <a:rPr lang="cs-CZ" dirty="0" err="1" smtClean="0"/>
              <a:t>geomince</a:t>
            </a:r>
            <a:r>
              <a:rPr lang="cs-CZ" dirty="0" smtClean="0"/>
              <a:t> (např. "docestovat do Japonska"), nebo jiné přání (např. „</a:t>
            </a:r>
            <a:r>
              <a:rPr lang="cs-CZ" dirty="0" err="1" smtClean="0"/>
              <a:t>travelbug</a:t>
            </a:r>
            <a:r>
              <a:rPr lang="cs-CZ" dirty="0" smtClean="0"/>
              <a:t> musí přebývat v </a:t>
            </a:r>
            <a:r>
              <a:rPr lang="cs-CZ" dirty="0" err="1" smtClean="0"/>
              <a:t>keších</a:t>
            </a:r>
            <a:r>
              <a:rPr lang="cs-CZ" dirty="0" smtClean="0"/>
              <a:t> blízko vody“). </a:t>
            </a:r>
          </a:p>
          <a:p>
            <a:endParaRPr lang="cs-CZ" dirty="0" smtClean="0"/>
          </a:p>
          <a:p>
            <a:r>
              <a:rPr lang="cs-CZ" dirty="0" smtClean="0"/>
              <a:t>Pokud nalezená </a:t>
            </a:r>
            <a:r>
              <a:rPr lang="cs-CZ" dirty="0" err="1" smtClean="0"/>
              <a:t>cache</a:t>
            </a:r>
            <a:r>
              <a:rPr lang="cs-CZ" dirty="0" smtClean="0"/>
              <a:t> obsahuje TB nebo GC, může se </a:t>
            </a:r>
            <a:r>
              <a:rPr lang="cs-CZ" dirty="0" err="1" smtClean="0"/>
              <a:t>geocacher</a:t>
            </a:r>
            <a:r>
              <a:rPr lang="cs-CZ" dirty="0" smtClean="0"/>
              <a:t> rozhodnout, zda předmět z </a:t>
            </a:r>
            <a:r>
              <a:rPr lang="cs-CZ" dirty="0" err="1" smtClean="0"/>
              <a:t>cache</a:t>
            </a:r>
            <a:r>
              <a:rPr lang="cs-CZ" dirty="0" smtClean="0"/>
              <a:t> odnese a pokusí se splnit či pomoci splnit jeho úkol.</a:t>
            </a:r>
            <a:endParaRPr lang="cs-CZ" dirty="0"/>
          </a:p>
        </p:txBody>
      </p:sp>
      <p:pic>
        <p:nvPicPr>
          <p:cNvPr id="24578" name="Picture 2" descr="https://upload.wikimedia.org/wikipedia/commons/thumb/a/a0/TravelBug.jpg/1280px-TravelBug.jpg"/>
          <p:cNvPicPr>
            <a:picLocks noChangeAspect="1" noChangeArrowheads="1"/>
          </p:cNvPicPr>
          <p:nvPr/>
        </p:nvPicPr>
        <p:blipFill>
          <a:blip r:embed="rId2" cstate="print"/>
          <a:srcRect l="11537" t="12302" r="28470" b="30799"/>
          <a:stretch>
            <a:fillRect/>
          </a:stretch>
        </p:blipFill>
        <p:spPr bwMode="auto">
          <a:xfrm>
            <a:off x="899592" y="3717032"/>
            <a:ext cx="3744416" cy="2664296"/>
          </a:xfrm>
          <a:prstGeom prst="rect">
            <a:avLst/>
          </a:prstGeom>
          <a:noFill/>
        </p:spPr>
      </p:pic>
      <p:pic>
        <p:nvPicPr>
          <p:cNvPr id="24580" name="Picture 4" descr="https://upload.wikimedia.org/wikipedia/commons/f/f5/Geoco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3" y="3717032"/>
            <a:ext cx="3552395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7840" b="2829"/>
          <a:stretch>
            <a:fillRect/>
          </a:stretch>
        </p:blipFill>
        <p:spPr bwMode="auto">
          <a:xfrm>
            <a:off x="-12443" y="0"/>
            <a:ext cx="91564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Šipka doprava 2"/>
          <p:cNvSpPr/>
          <p:nvPr/>
        </p:nvSpPr>
        <p:spPr>
          <a:xfrm>
            <a:off x="3347864" y="5157192"/>
            <a:ext cx="360040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Šipka doprava 3"/>
          <p:cNvSpPr/>
          <p:nvPr/>
        </p:nvSpPr>
        <p:spPr>
          <a:xfrm>
            <a:off x="3563888" y="4653136"/>
            <a:ext cx="360040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6238" t="10055" r="37694" b="3567"/>
          <a:stretch>
            <a:fillRect/>
          </a:stretch>
        </p:blipFill>
        <p:spPr bwMode="auto">
          <a:xfrm>
            <a:off x="4788024" y="620688"/>
            <a:ext cx="3600000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17516" t="18993" r="37597" b="4227"/>
          <a:stretch>
            <a:fillRect/>
          </a:stretch>
        </p:blipFill>
        <p:spPr bwMode="auto">
          <a:xfrm>
            <a:off x="683568" y="620688"/>
            <a:ext cx="3946154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40200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P40200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332656"/>
            <a:ext cx="4464496" cy="5952661"/>
          </a:xfrm>
          <a:prstGeom prst="rect">
            <a:avLst/>
          </a:prstGeom>
        </p:spPr>
      </p:pic>
      <p:sp>
        <p:nvSpPr>
          <p:cNvPr id="4" name="Šipka doprava 3"/>
          <p:cNvSpPr/>
          <p:nvPr/>
        </p:nvSpPr>
        <p:spPr>
          <a:xfrm>
            <a:off x="4499992" y="4077072"/>
            <a:ext cx="360040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40200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361</Words>
  <Application>Microsoft Office PowerPoint</Application>
  <PresentationFormat>Předvádění na obrazovce (4:3)</PresentationFormat>
  <Paragraphs>20</Paragraphs>
  <Slides>13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PC014</dc:creator>
  <cp:lastModifiedBy>Petr Kvíz</cp:lastModifiedBy>
  <cp:revision>8</cp:revision>
  <dcterms:created xsi:type="dcterms:W3CDTF">2016-04-05T17:55:44Z</dcterms:created>
  <dcterms:modified xsi:type="dcterms:W3CDTF">2016-04-06T12:16:21Z</dcterms:modified>
</cp:coreProperties>
</file>